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305" r:id="rId3"/>
    <p:sldId id="306" r:id="rId4"/>
    <p:sldId id="300" r:id="rId5"/>
    <p:sldId id="286" r:id="rId6"/>
    <p:sldId id="303" r:id="rId7"/>
    <p:sldId id="307" r:id="rId8"/>
    <p:sldId id="2076139012" r:id="rId9"/>
    <p:sldId id="288" r:id="rId10"/>
    <p:sldId id="2076139011" r:id="rId11"/>
    <p:sldId id="297" r:id="rId12"/>
    <p:sldId id="2076139009" r:id="rId13"/>
    <p:sldId id="302" r:id="rId14"/>
    <p:sldId id="290" r:id="rId15"/>
    <p:sldId id="293" r:id="rId16"/>
    <p:sldId id="296" r:id="rId17"/>
    <p:sldId id="281" r:id="rId18"/>
    <p:sldId id="279" r:id="rId19"/>
    <p:sldId id="298" r:id="rId20"/>
    <p:sldId id="9616" r:id="rId21"/>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eaLnBrk="0" fontAlgn="base" hangingPunct="0">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guide id="3" pos="5400" userDrawn="1">
          <p15:clr>
            <a:srgbClr val="A4A3A4"/>
          </p15:clr>
        </p15:guide>
        <p15:guide id="4" pos="3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extLst>
      <p:ext uri="{19B8F6BF-5375-455C-9EA6-DF929625EA0E}">
        <p15:presenceInfo xmlns:p15="http://schemas.microsoft.com/office/powerpoint/2012/main" user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35C92"/>
    <a:srgbClr val="044871"/>
    <a:srgbClr val="636466"/>
    <a:srgbClr val="505153"/>
    <a:srgbClr val="E6001C"/>
    <a:srgbClr val="792205"/>
    <a:srgbClr val="940010"/>
    <a:srgbClr val="380221"/>
    <a:srgbClr val="063C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6327" autoAdjust="0"/>
  </p:normalViewPr>
  <p:slideViewPr>
    <p:cSldViewPr snapToGrid="0" showGuides="1">
      <p:cViewPr varScale="1">
        <p:scale>
          <a:sx n="165" d="100"/>
          <a:sy n="165" d="100"/>
        </p:scale>
        <p:origin x="856" y="184"/>
      </p:cViewPr>
      <p:guideLst>
        <p:guide orient="horz"/>
        <p:guide/>
        <p:guide pos="5400"/>
        <p:guide pos="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AA5412-7C90-A843-BDF6-391A5288316D}"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1A86E7F3-4746-3848-BDAE-496089119D91}">
      <dgm:prSet phldrT="[Text]"/>
      <dgm:spPr>
        <a:solidFill>
          <a:srgbClr val="00B0F0"/>
        </a:solidFill>
      </dgm:spPr>
      <dgm:t>
        <a:bodyPr/>
        <a:lstStyle/>
        <a:p>
          <a:r>
            <a:rPr lang="en-US" dirty="0"/>
            <a:t>Consumer Security</a:t>
          </a:r>
        </a:p>
      </dgm:t>
    </dgm:pt>
    <dgm:pt modelId="{9675EE92-92AA-5A4B-94CB-D07568004D10}" type="parTrans" cxnId="{E044ECFB-2BA4-9F45-989B-66F49AD4A34F}">
      <dgm:prSet/>
      <dgm:spPr/>
      <dgm:t>
        <a:bodyPr/>
        <a:lstStyle/>
        <a:p>
          <a:endParaRPr lang="en-US"/>
        </a:p>
      </dgm:t>
    </dgm:pt>
    <dgm:pt modelId="{618C4A74-ED91-874A-AE15-F28A7AA3CAD4}" type="sibTrans" cxnId="{E044ECFB-2BA4-9F45-989B-66F49AD4A34F}">
      <dgm:prSet/>
      <dgm:spPr/>
      <dgm:t>
        <a:bodyPr/>
        <a:lstStyle/>
        <a:p>
          <a:endParaRPr lang="en-US"/>
        </a:p>
      </dgm:t>
    </dgm:pt>
    <dgm:pt modelId="{591E2A9F-7A2D-F54A-86CB-55AD719ADF92}">
      <dgm:prSet phldrT="[Text]"/>
      <dgm:spPr>
        <a:solidFill>
          <a:srgbClr val="FF0000"/>
        </a:solidFill>
      </dgm:spPr>
      <dgm:t>
        <a:bodyPr/>
        <a:lstStyle/>
        <a:p>
          <a:r>
            <a:rPr lang="en-US" dirty="0"/>
            <a:t>Device Security</a:t>
          </a:r>
        </a:p>
      </dgm:t>
    </dgm:pt>
    <dgm:pt modelId="{62F75AF5-6F6B-974B-8A3A-225A067DC8FB}" type="parTrans" cxnId="{F49122E8-422D-8A4A-B869-3C259847C5FB}">
      <dgm:prSet/>
      <dgm:spPr/>
      <dgm:t>
        <a:bodyPr/>
        <a:lstStyle/>
        <a:p>
          <a:endParaRPr lang="en-US"/>
        </a:p>
      </dgm:t>
    </dgm:pt>
    <dgm:pt modelId="{9DEB0821-71CF-7347-811D-E3A5FF3181E4}" type="sibTrans" cxnId="{F49122E8-422D-8A4A-B869-3C259847C5FB}">
      <dgm:prSet/>
      <dgm:spPr>
        <a:solidFill>
          <a:schemeClr val="bg1">
            <a:lumMod val="95000"/>
          </a:schemeClr>
        </a:solidFill>
      </dgm:spPr>
      <dgm:t>
        <a:bodyPr/>
        <a:lstStyle/>
        <a:p>
          <a:endParaRPr lang="en-US"/>
        </a:p>
      </dgm:t>
    </dgm:pt>
    <dgm:pt modelId="{0E84F61B-CEBA-E04A-88F8-5E1FE99F27EA}">
      <dgm:prSet phldrT="[Text]"/>
      <dgm:spPr>
        <a:solidFill>
          <a:srgbClr val="FFFF00"/>
        </a:solidFill>
      </dgm:spPr>
      <dgm:t>
        <a:bodyPr/>
        <a:lstStyle/>
        <a:p>
          <a:r>
            <a:rPr lang="en-US" dirty="0">
              <a:solidFill>
                <a:schemeClr val="tx1"/>
              </a:solidFill>
            </a:rPr>
            <a:t>Network Security</a:t>
          </a:r>
        </a:p>
      </dgm:t>
    </dgm:pt>
    <dgm:pt modelId="{B8B5C165-CBA7-E647-8537-379D56DF9351}" type="parTrans" cxnId="{CB0B200B-194C-8246-84D7-4C75314AD812}">
      <dgm:prSet/>
      <dgm:spPr/>
      <dgm:t>
        <a:bodyPr/>
        <a:lstStyle/>
        <a:p>
          <a:endParaRPr lang="en-US"/>
        </a:p>
      </dgm:t>
    </dgm:pt>
    <dgm:pt modelId="{4295A1B1-04AE-0948-BE26-9C76D81ED4A5}" type="sibTrans" cxnId="{CB0B200B-194C-8246-84D7-4C75314AD812}">
      <dgm:prSet/>
      <dgm:spPr>
        <a:solidFill>
          <a:schemeClr val="bg1">
            <a:lumMod val="95000"/>
          </a:schemeClr>
        </a:solidFill>
      </dgm:spPr>
      <dgm:t>
        <a:bodyPr/>
        <a:lstStyle/>
        <a:p>
          <a:endParaRPr lang="en-US"/>
        </a:p>
      </dgm:t>
    </dgm:pt>
    <dgm:pt modelId="{88661B0A-0087-8946-97BF-961066E415BB}">
      <dgm:prSet phldrT="[Text]"/>
      <dgm:spPr/>
      <dgm:t>
        <a:bodyPr/>
        <a:lstStyle/>
        <a:p>
          <a:r>
            <a:rPr lang="en-US" dirty="0"/>
            <a:t>ID Related Services</a:t>
          </a:r>
        </a:p>
      </dgm:t>
    </dgm:pt>
    <dgm:pt modelId="{7893E4BE-C7C6-6040-A602-E2960B42C969}" type="parTrans" cxnId="{3E5F999D-2F14-314E-8A87-C2C430D954C4}">
      <dgm:prSet/>
      <dgm:spPr/>
      <dgm:t>
        <a:bodyPr/>
        <a:lstStyle/>
        <a:p>
          <a:endParaRPr lang="en-US"/>
        </a:p>
      </dgm:t>
    </dgm:pt>
    <dgm:pt modelId="{05A72A9C-C589-D14A-9807-D7DB3C69A7A7}" type="sibTrans" cxnId="{3E5F999D-2F14-314E-8A87-C2C430D954C4}">
      <dgm:prSet/>
      <dgm:spPr>
        <a:solidFill>
          <a:schemeClr val="bg1">
            <a:lumMod val="95000"/>
          </a:schemeClr>
        </a:solidFill>
      </dgm:spPr>
      <dgm:t>
        <a:bodyPr/>
        <a:lstStyle/>
        <a:p>
          <a:endParaRPr lang="en-US"/>
        </a:p>
      </dgm:t>
    </dgm:pt>
    <dgm:pt modelId="{B6EC3E33-B34F-174F-BEE1-BDA205EB7EB4}">
      <dgm:prSet phldrT="[Text]"/>
      <dgm:spPr>
        <a:solidFill>
          <a:srgbClr val="00B050"/>
        </a:solidFill>
      </dgm:spPr>
      <dgm:t>
        <a:bodyPr/>
        <a:lstStyle/>
        <a:p>
          <a:r>
            <a:rPr lang="en-US" dirty="0"/>
            <a:t>Data Security</a:t>
          </a:r>
        </a:p>
      </dgm:t>
    </dgm:pt>
    <dgm:pt modelId="{C278F00F-1CF4-1146-8D94-45B1EFE76F66}" type="parTrans" cxnId="{2D3B8337-B73C-A548-A422-B3EA3CA0F329}">
      <dgm:prSet/>
      <dgm:spPr/>
      <dgm:t>
        <a:bodyPr/>
        <a:lstStyle/>
        <a:p>
          <a:endParaRPr lang="en-US"/>
        </a:p>
      </dgm:t>
    </dgm:pt>
    <dgm:pt modelId="{31AEBA38-EFF1-4941-B530-E8A67108CD2C}" type="sibTrans" cxnId="{2D3B8337-B73C-A548-A422-B3EA3CA0F329}">
      <dgm:prSet/>
      <dgm:spPr>
        <a:solidFill>
          <a:schemeClr val="bg1">
            <a:lumMod val="95000"/>
          </a:schemeClr>
        </a:solidFill>
      </dgm:spPr>
      <dgm:t>
        <a:bodyPr/>
        <a:lstStyle/>
        <a:p>
          <a:endParaRPr lang="en-US"/>
        </a:p>
      </dgm:t>
    </dgm:pt>
    <dgm:pt modelId="{17656CDC-33C9-204E-9A96-FE81A3185B4F}" type="pres">
      <dgm:prSet presAssocID="{20AA5412-7C90-A843-BDF6-391A5288316D}" presName="Name0" presStyleCnt="0">
        <dgm:presLayoutVars>
          <dgm:chMax val="1"/>
          <dgm:dir/>
          <dgm:animLvl val="ctr"/>
          <dgm:resizeHandles val="exact"/>
        </dgm:presLayoutVars>
      </dgm:prSet>
      <dgm:spPr/>
    </dgm:pt>
    <dgm:pt modelId="{CD91036F-976F-7748-8E5D-9FE0CA9C3185}" type="pres">
      <dgm:prSet presAssocID="{1A86E7F3-4746-3848-BDAE-496089119D91}" presName="centerShape" presStyleLbl="node0" presStyleIdx="0" presStyleCnt="1" custScaleX="126498" custScaleY="129428"/>
      <dgm:spPr/>
    </dgm:pt>
    <dgm:pt modelId="{B7BBFAB5-B52D-FD4B-98BA-593261887A63}" type="pres">
      <dgm:prSet presAssocID="{591E2A9F-7A2D-F54A-86CB-55AD719ADF92}" presName="node" presStyleLbl="node1" presStyleIdx="0" presStyleCnt="4">
        <dgm:presLayoutVars>
          <dgm:bulletEnabled val="1"/>
        </dgm:presLayoutVars>
      </dgm:prSet>
      <dgm:spPr/>
    </dgm:pt>
    <dgm:pt modelId="{933BBD3F-00DF-CF42-A93C-4E83D7E22C69}" type="pres">
      <dgm:prSet presAssocID="{591E2A9F-7A2D-F54A-86CB-55AD719ADF92}" presName="dummy" presStyleCnt="0"/>
      <dgm:spPr/>
    </dgm:pt>
    <dgm:pt modelId="{6D33A72A-5B2F-5E4E-89FF-CFDA71ED8D52}" type="pres">
      <dgm:prSet presAssocID="{9DEB0821-71CF-7347-811D-E3A5FF3181E4}" presName="sibTrans" presStyleLbl="sibTrans2D1" presStyleIdx="0" presStyleCnt="4"/>
      <dgm:spPr/>
    </dgm:pt>
    <dgm:pt modelId="{7AE14BCD-0A46-E74F-9295-6AB12F05070D}" type="pres">
      <dgm:prSet presAssocID="{0E84F61B-CEBA-E04A-88F8-5E1FE99F27EA}" presName="node" presStyleLbl="node1" presStyleIdx="1" presStyleCnt="4">
        <dgm:presLayoutVars>
          <dgm:bulletEnabled val="1"/>
        </dgm:presLayoutVars>
      </dgm:prSet>
      <dgm:spPr/>
    </dgm:pt>
    <dgm:pt modelId="{907AAD55-73A1-2847-89F5-E22BF37CFD91}" type="pres">
      <dgm:prSet presAssocID="{0E84F61B-CEBA-E04A-88F8-5E1FE99F27EA}" presName="dummy" presStyleCnt="0"/>
      <dgm:spPr/>
    </dgm:pt>
    <dgm:pt modelId="{11EB3DD1-9178-8749-9705-3D289CD71E8E}" type="pres">
      <dgm:prSet presAssocID="{4295A1B1-04AE-0948-BE26-9C76D81ED4A5}" presName="sibTrans" presStyleLbl="sibTrans2D1" presStyleIdx="1" presStyleCnt="4"/>
      <dgm:spPr/>
    </dgm:pt>
    <dgm:pt modelId="{3B1A03C6-5A22-2D46-AE5B-13621C7221A1}" type="pres">
      <dgm:prSet presAssocID="{88661B0A-0087-8946-97BF-961066E415BB}" presName="node" presStyleLbl="node1" presStyleIdx="2" presStyleCnt="4">
        <dgm:presLayoutVars>
          <dgm:bulletEnabled val="1"/>
        </dgm:presLayoutVars>
      </dgm:prSet>
      <dgm:spPr/>
    </dgm:pt>
    <dgm:pt modelId="{7B76138E-8D28-EC4C-8AF7-D041D64225CF}" type="pres">
      <dgm:prSet presAssocID="{88661B0A-0087-8946-97BF-961066E415BB}" presName="dummy" presStyleCnt="0"/>
      <dgm:spPr/>
    </dgm:pt>
    <dgm:pt modelId="{EBF838A7-0AE0-E84C-9E0A-A67CDEBB8D55}" type="pres">
      <dgm:prSet presAssocID="{05A72A9C-C589-D14A-9807-D7DB3C69A7A7}" presName="sibTrans" presStyleLbl="sibTrans2D1" presStyleIdx="2" presStyleCnt="4"/>
      <dgm:spPr/>
    </dgm:pt>
    <dgm:pt modelId="{D49C0B62-F910-B44D-9D99-1101639CABC1}" type="pres">
      <dgm:prSet presAssocID="{B6EC3E33-B34F-174F-BEE1-BDA205EB7EB4}" presName="node" presStyleLbl="node1" presStyleIdx="3" presStyleCnt="4">
        <dgm:presLayoutVars>
          <dgm:bulletEnabled val="1"/>
        </dgm:presLayoutVars>
      </dgm:prSet>
      <dgm:spPr/>
    </dgm:pt>
    <dgm:pt modelId="{C8F3A57A-C6CB-524F-96D2-543B244CE720}" type="pres">
      <dgm:prSet presAssocID="{B6EC3E33-B34F-174F-BEE1-BDA205EB7EB4}" presName="dummy" presStyleCnt="0"/>
      <dgm:spPr/>
    </dgm:pt>
    <dgm:pt modelId="{1E47450E-A058-AB45-94BC-6BF8C81701A9}" type="pres">
      <dgm:prSet presAssocID="{31AEBA38-EFF1-4941-B530-E8A67108CD2C}" presName="sibTrans" presStyleLbl="sibTrans2D1" presStyleIdx="3" presStyleCnt="4"/>
      <dgm:spPr/>
    </dgm:pt>
  </dgm:ptLst>
  <dgm:cxnLst>
    <dgm:cxn modelId="{CB0B200B-194C-8246-84D7-4C75314AD812}" srcId="{1A86E7F3-4746-3848-BDAE-496089119D91}" destId="{0E84F61B-CEBA-E04A-88F8-5E1FE99F27EA}" srcOrd="1" destOrd="0" parTransId="{B8B5C165-CBA7-E647-8537-379D56DF9351}" sibTransId="{4295A1B1-04AE-0948-BE26-9C76D81ED4A5}"/>
    <dgm:cxn modelId="{41513C11-A8BD-FD49-866E-035BAC9C6D02}" type="presOf" srcId="{9DEB0821-71CF-7347-811D-E3A5FF3181E4}" destId="{6D33A72A-5B2F-5E4E-89FF-CFDA71ED8D52}" srcOrd="0" destOrd="0" presId="urn:microsoft.com/office/officeart/2005/8/layout/radial6"/>
    <dgm:cxn modelId="{F1EF3D19-7160-0342-A398-0C1CD011CDA9}" type="presOf" srcId="{4295A1B1-04AE-0948-BE26-9C76D81ED4A5}" destId="{11EB3DD1-9178-8749-9705-3D289CD71E8E}" srcOrd="0" destOrd="0" presId="urn:microsoft.com/office/officeart/2005/8/layout/radial6"/>
    <dgm:cxn modelId="{2D3B8337-B73C-A548-A422-B3EA3CA0F329}" srcId="{1A86E7F3-4746-3848-BDAE-496089119D91}" destId="{B6EC3E33-B34F-174F-BEE1-BDA205EB7EB4}" srcOrd="3" destOrd="0" parTransId="{C278F00F-1CF4-1146-8D94-45B1EFE76F66}" sibTransId="{31AEBA38-EFF1-4941-B530-E8A67108CD2C}"/>
    <dgm:cxn modelId="{47923957-8A24-454D-8C23-F54CBA711082}" type="presOf" srcId="{05A72A9C-C589-D14A-9807-D7DB3C69A7A7}" destId="{EBF838A7-0AE0-E84C-9E0A-A67CDEBB8D55}" srcOrd="0" destOrd="0" presId="urn:microsoft.com/office/officeart/2005/8/layout/radial6"/>
    <dgm:cxn modelId="{D34B7C58-18DB-E340-B87B-7AF4E4D20957}" type="presOf" srcId="{1A86E7F3-4746-3848-BDAE-496089119D91}" destId="{CD91036F-976F-7748-8E5D-9FE0CA9C3185}" srcOrd="0" destOrd="0" presId="urn:microsoft.com/office/officeart/2005/8/layout/radial6"/>
    <dgm:cxn modelId="{605A027E-DAD1-6B40-A98B-39954BCE5052}" type="presOf" srcId="{88661B0A-0087-8946-97BF-961066E415BB}" destId="{3B1A03C6-5A22-2D46-AE5B-13621C7221A1}" srcOrd="0" destOrd="0" presId="urn:microsoft.com/office/officeart/2005/8/layout/radial6"/>
    <dgm:cxn modelId="{FD1F5E81-EC38-2443-9E63-D9481924A51C}" type="presOf" srcId="{31AEBA38-EFF1-4941-B530-E8A67108CD2C}" destId="{1E47450E-A058-AB45-94BC-6BF8C81701A9}" srcOrd="0" destOrd="0" presId="urn:microsoft.com/office/officeart/2005/8/layout/radial6"/>
    <dgm:cxn modelId="{489BC382-0D01-AB44-B6F2-5FAE134DC860}" type="presOf" srcId="{20AA5412-7C90-A843-BDF6-391A5288316D}" destId="{17656CDC-33C9-204E-9A96-FE81A3185B4F}" srcOrd="0" destOrd="0" presId="urn:microsoft.com/office/officeart/2005/8/layout/radial6"/>
    <dgm:cxn modelId="{3E5F999D-2F14-314E-8A87-C2C430D954C4}" srcId="{1A86E7F3-4746-3848-BDAE-496089119D91}" destId="{88661B0A-0087-8946-97BF-961066E415BB}" srcOrd="2" destOrd="0" parTransId="{7893E4BE-C7C6-6040-A602-E2960B42C969}" sibTransId="{05A72A9C-C589-D14A-9807-D7DB3C69A7A7}"/>
    <dgm:cxn modelId="{A45EA6AC-1297-2047-9EF4-D44CAE83431A}" type="presOf" srcId="{591E2A9F-7A2D-F54A-86CB-55AD719ADF92}" destId="{B7BBFAB5-B52D-FD4B-98BA-593261887A63}" srcOrd="0" destOrd="0" presId="urn:microsoft.com/office/officeart/2005/8/layout/radial6"/>
    <dgm:cxn modelId="{F49122E8-422D-8A4A-B869-3C259847C5FB}" srcId="{1A86E7F3-4746-3848-BDAE-496089119D91}" destId="{591E2A9F-7A2D-F54A-86CB-55AD719ADF92}" srcOrd="0" destOrd="0" parTransId="{62F75AF5-6F6B-974B-8A3A-225A067DC8FB}" sibTransId="{9DEB0821-71CF-7347-811D-E3A5FF3181E4}"/>
    <dgm:cxn modelId="{24F06AF2-F3CF-C649-BFCB-612904021DCE}" type="presOf" srcId="{0E84F61B-CEBA-E04A-88F8-5E1FE99F27EA}" destId="{7AE14BCD-0A46-E74F-9295-6AB12F05070D}" srcOrd="0" destOrd="0" presId="urn:microsoft.com/office/officeart/2005/8/layout/radial6"/>
    <dgm:cxn modelId="{E044ECFB-2BA4-9F45-989B-66F49AD4A34F}" srcId="{20AA5412-7C90-A843-BDF6-391A5288316D}" destId="{1A86E7F3-4746-3848-BDAE-496089119D91}" srcOrd="0" destOrd="0" parTransId="{9675EE92-92AA-5A4B-94CB-D07568004D10}" sibTransId="{618C4A74-ED91-874A-AE15-F28A7AA3CAD4}"/>
    <dgm:cxn modelId="{BD7E46FE-0701-3349-9CBB-BD65A06BE2FB}" type="presOf" srcId="{B6EC3E33-B34F-174F-BEE1-BDA205EB7EB4}" destId="{D49C0B62-F910-B44D-9D99-1101639CABC1}" srcOrd="0" destOrd="0" presId="urn:microsoft.com/office/officeart/2005/8/layout/radial6"/>
    <dgm:cxn modelId="{F5CC794E-DD33-9145-A7C0-608144741057}" type="presParOf" srcId="{17656CDC-33C9-204E-9A96-FE81A3185B4F}" destId="{CD91036F-976F-7748-8E5D-9FE0CA9C3185}" srcOrd="0" destOrd="0" presId="urn:microsoft.com/office/officeart/2005/8/layout/radial6"/>
    <dgm:cxn modelId="{64B4A5F7-C5C3-DE43-BD07-906D28B912CC}" type="presParOf" srcId="{17656CDC-33C9-204E-9A96-FE81A3185B4F}" destId="{B7BBFAB5-B52D-FD4B-98BA-593261887A63}" srcOrd="1" destOrd="0" presId="urn:microsoft.com/office/officeart/2005/8/layout/radial6"/>
    <dgm:cxn modelId="{7FD72D56-1301-CE4E-8996-E334380E09B9}" type="presParOf" srcId="{17656CDC-33C9-204E-9A96-FE81A3185B4F}" destId="{933BBD3F-00DF-CF42-A93C-4E83D7E22C69}" srcOrd="2" destOrd="0" presId="urn:microsoft.com/office/officeart/2005/8/layout/radial6"/>
    <dgm:cxn modelId="{062AABBC-B207-CB4A-8219-98F9E6CFCA66}" type="presParOf" srcId="{17656CDC-33C9-204E-9A96-FE81A3185B4F}" destId="{6D33A72A-5B2F-5E4E-89FF-CFDA71ED8D52}" srcOrd="3" destOrd="0" presId="urn:microsoft.com/office/officeart/2005/8/layout/radial6"/>
    <dgm:cxn modelId="{D9C06566-94E2-2F48-89E6-DA4D99B96829}" type="presParOf" srcId="{17656CDC-33C9-204E-9A96-FE81A3185B4F}" destId="{7AE14BCD-0A46-E74F-9295-6AB12F05070D}" srcOrd="4" destOrd="0" presId="urn:microsoft.com/office/officeart/2005/8/layout/radial6"/>
    <dgm:cxn modelId="{53F5E497-8064-5D48-B9D8-75EFA86C690E}" type="presParOf" srcId="{17656CDC-33C9-204E-9A96-FE81A3185B4F}" destId="{907AAD55-73A1-2847-89F5-E22BF37CFD91}" srcOrd="5" destOrd="0" presId="urn:microsoft.com/office/officeart/2005/8/layout/radial6"/>
    <dgm:cxn modelId="{2BFA36B8-30F2-7A4B-BA41-6381B16A50AE}" type="presParOf" srcId="{17656CDC-33C9-204E-9A96-FE81A3185B4F}" destId="{11EB3DD1-9178-8749-9705-3D289CD71E8E}" srcOrd="6" destOrd="0" presId="urn:microsoft.com/office/officeart/2005/8/layout/radial6"/>
    <dgm:cxn modelId="{54C55CD7-64F8-5040-A1A6-8BEDC7516462}" type="presParOf" srcId="{17656CDC-33C9-204E-9A96-FE81A3185B4F}" destId="{3B1A03C6-5A22-2D46-AE5B-13621C7221A1}" srcOrd="7" destOrd="0" presId="urn:microsoft.com/office/officeart/2005/8/layout/radial6"/>
    <dgm:cxn modelId="{9E085EA2-7BC2-F24D-A25F-1E608A12EE7C}" type="presParOf" srcId="{17656CDC-33C9-204E-9A96-FE81A3185B4F}" destId="{7B76138E-8D28-EC4C-8AF7-D041D64225CF}" srcOrd="8" destOrd="0" presId="urn:microsoft.com/office/officeart/2005/8/layout/radial6"/>
    <dgm:cxn modelId="{527CEED3-5580-9443-A85E-76FB64964C23}" type="presParOf" srcId="{17656CDC-33C9-204E-9A96-FE81A3185B4F}" destId="{EBF838A7-0AE0-E84C-9E0A-A67CDEBB8D55}" srcOrd="9" destOrd="0" presId="urn:microsoft.com/office/officeart/2005/8/layout/radial6"/>
    <dgm:cxn modelId="{DB297C37-7A37-6B41-964A-BCC1710DA8DC}" type="presParOf" srcId="{17656CDC-33C9-204E-9A96-FE81A3185B4F}" destId="{D49C0B62-F910-B44D-9D99-1101639CABC1}" srcOrd="10" destOrd="0" presId="urn:microsoft.com/office/officeart/2005/8/layout/radial6"/>
    <dgm:cxn modelId="{96DAA59E-D9B9-354A-9597-D6C4ABB744A8}" type="presParOf" srcId="{17656CDC-33C9-204E-9A96-FE81A3185B4F}" destId="{C8F3A57A-C6CB-524F-96D2-543B244CE720}" srcOrd="11" destOrd="0" presId="urn:microsoft.com/office/officeart/2005/8/layout/radial6"/>
    <dgm:cxn modelId="{98ECC079-F4B0-5D40-9AED-962634355086}" type="presParOf" srcId="{17656CDC-33C9-204E-9A96-FE81A3185B4F}" destId="{1E47450E-A058-AB45-94BC-6BF8C81701A9}"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EA6ECE-F968-7E4F-9A8E-54373EBCD992}" type="doc">
      <dgm:prSet loTypeId="urn:microsoft.com/office/officeart/2005/8/layout/process1" loCatId="" qsTypeId="urn:microsoft.com/office/officeart/2005/8/quickstyle/simple1" qsCatId="simple" csTypeId="urn:microsoft.com/office/officeart/2005/8/colors/accent1_2" csCatId="accent1" phldr="1"/>
      <dgm:spPr/>
    </dgm:pt>
    <dgm:pt modelId="{7E7F3812-B3A5-014A-8759-D64C31BF9B7C}">
      <dgm:prSet phldrT="[Text]"/>
      <dgm:spPr/>
      <dgm:t>
        <a:bodyPr/>
        <a:lstStyle/>
        <a:p>
          <a:r>
            <a:rPr lang="en-US" dirty="0">
              <a:solidFill>
                <a:schemeClr val="tx1"/>
              </a:solidFill>
            </a:rPr>
            <a:t>User receives an email, or downloads a document containing sensitive data</a:t>
          </a:r>
        </a:p>
      </dgm:t>
    </dgm:pt>
    <dgm:pt modelId="{C16136C2-946E-9040-95B3-14AA8B543783}" type="parTrans" cxnId="{3C67A34E-A49D-B140-A8FA-F9C19F9922A4}">
      <dgm:prSet/>
      <dgm:spPr/>
      <dgm:t>
        <a:bodyPr/>
        <a:lstStyle/>
        <a:p>
          <a:endParaRPr lang="en-US"/>
        </a:p>
      </dgm:t>
    </dgm:pt>
    <dgm:pt modelId="{BACDC260-88E8-FC46-9E44-DB2AAD4BFB02}" type="sibTrans" cxnId="{3C67A34E-A49D-B140-A8FA-F9C19F9922A4}">
      <dgm:prSet/>
      <dgm:spPr/>
      <dgm:t>
        <a:bodyPr/>
        <a:lstStyle/>
        <a:p>
          <a:endParaRPr lang="en-US"/>
        </a:p>
      </dgm:t>
    </dgm:pt>
    <dgm:pt modelId="{2FFFE285-E704-2D4E-9B5D-964F3A26C85F}">
      <dgm:prSet phldrT="[Text]"/>
      <dgm:spPr/>
      <dgm:t>
        <a:bodyPr/>
        <a:lstStyle/>
        <a:p>
          <a:r>
            <a:rPr lang="en-US" dirty="0">
              <a:solidFill>
                <a:schemeClr val="tx1"/>
              </a:solidFill>
            </a:rPr>
            <a:t>User views the info, and acts on the info as needed </a:t>
          </a:r>
        </a:p>
      </dgm:t>
    </dgm:pt>
    <dgm:pt modelId="{623E62DA-6E82-174C-B144-E2C12594381F}" type="parTrans" cxnId="{126CADE8-D3E7-0444-B78B-91C4058AAB2F}">
      <dgm:prSet/>
      <dgm:spPr/>
      <dgm:t>
        <a:bodyPr/>
        <a:lstStyle/>
        <a:p>
          <a:endParaRPr lang="en-US"/>
        </a:p>
      </dgm:t>
    </dgm:pt>
    <dgm:pt modelId="{EBBEFCA7-CF85-1A45-BB69-580F7ECF5E8B}" type="sibTrans" cxnId="{126CADE8-D3E7-0444-B78B-91C4058AAB2F}">
      <dgm:prSet/>
      <dgm:spPr/>
      <dgm:t>
        <a:bodyPr/>
        <a:lstStyle/>
        <a:p>
          <a:endParaRPr lang="en-US"/>
        </a:p>
      </dgm:t>
    </dgm:pt>
    <dgm:pt modelId="{0B1FB508-F3B5-F649-9638-C3DFB7006B79}">
      <dgm:prSet phldrT="[Text]"/>
      <dgm:spPr/>
      <dgm:t>
        <a:bodyPr/>
        <a:lstStyle/>
        <a:p>
          <a:r>
            <a:rPr lang="en-US" dirty="0">
              <a:solidFill>
                <a:schemeClr val="tx1"/>
              </a:solidFill>
            </a:rPr>
            <a:t>Data is removed or secured (encrypted, moved to secure location, etc.) </a:t>
          </a:r>
        </a:p>
      </dgm:t>
    </dgm:pt>
    <dgm:pt modelId="{037F4509-2748-AD41-89FE-E030A82D7D2D}" type="parTrans" cxnId="{DEE9C9AC-B3A3-0B4F-B6E7-941F82607625}">
      <dgm:prSet/>
      <dgm:spPr/>
      <dgm:t>
        <a:bodyPr/>
        <a:lstStyle/>
        <a:p>
          <a:endParaRPr lang="en-US"/>
        </a:p>
      </dgm:t>
    </dgm:pt>
    <dgm:pt modelId="{7B3AEE2E-CD8A-7741-A2F2-0C417622207A}" type="sibTrans" cxnId="{DEE9C9AC-B3A3-0B4F-B6E7-941F82607625}">
      <dgm:prSet/>
      <dgm:spPr/>
      <dgm:t>
        <a:bodyPr/>
        <a:lstStyle/>
        <a:p>
          <a:endParaRPr lang="en-US"/>
        </a:p>
      </dgm:t>
    </dgm:pt>
    <dgm:pt modelId="{B8F4E11F-6807-DF4C-8D45-85CE074D2361}" type="pres">
      <dgm:prSet presAssocID="{C5EA6ECE-F968-7E4F-9A8E-54373EBCD992}" presName="Name0" presStyleCnt="0">
        <dgm:presLayoutVars>
          <dgm:dir/>
          <dgm:resizeHandles val="exact"/>
        </dgm:presLayoutVars>
      </dgm:prSet>
      <dgm:spPr/>
    </dgm:pt>
    <dgm:pt modelId="{0AB468F2-C50C-B74F-835B-9C6982498E35}" type="pres">
      <dgm:prSet presAssocID="{7E7F3812-B3A5-014A-8759-D64C31BF9B7C}" presName="node" presStyleLbl="node1" presStyleIdx="0" presStyleCnt="3">
        <dgm:presLayoutVars>
          <dgm:bulletEnabled val="1"/>
        </dgm:presLayoutVars>
      </dgm:prSet>
      <dgm:spPr/>
    </dgm:pt>
    <dgm:pt modelId="{5A34A37B-9C1F-0F4B-91ED-8BCA44D41E5A}" type="pres">
      <dgm:prSet presAssocID="{BACDC260-88E8-FC46-9E44-DB2AAD4BFB02}" presName="sibTrans" presStyleLbl="sibTrans2D1" presStyleIdx="0" presStyleCnt="2"/>
      <dgm:spPr/>
    </dgm:pt>
    <dgm:pt modelId="{5506DAD9-7F30-A249-AFB1-F2B284BB2276}" type="pres">
      <dgm:prSet presAssocID="{BACDC260-88E8-FC46-9E44-DB2AAD4BFB02}" presName="connectorText" presStyleLbl="sibTrans2D1" presStyleIdx="0" presStyleCnt="2"/>
      <dgm:spPr/>
    </dgm:pt>
    <dgm:pt modelId="{5B1CE900-D6F0-FD4D-83F1-7536F7C4D61B}" type="pres">
      <dgm:prSet presAssocID="{2FFFE285-E704-2D4E-9B5D-964F3A26C85F}" presName="node" presStyleLbl="node1" presStyleIdx="1" presStyleCnt="3">
        <dgm:presLayoutVars>
          <dgm:bulletEnabled val="1"/>
        </dgm:presLayoutVars>
      </dgm:prSet>
      <dgm:spPr/>
    </dgm:pt>
    <dgm:pt modelId="{2833783E-BF26-4545-ABBA-2B5531AEBC03}" type="pres">
      <dgm:prSet presAssocID="{EBBEFCA7-CF85-1A45-BB69-580F7ECF5E8B}" presName="sibTrans" presStyleLbl="sibTrans2D1" presStyleIdx="1" presStyleCnt="2"/>
      <dgm:spPr/>
    </dgm:pt>
    <dgm:pt modelId="{E253ED5C-65B0-8444-B8F4-63BDBEA8114C}" type="pres">
      <dgm:prSet presAssocID="{EBBEFCA7-CF85-1A45-BB69-580F7ECF5E8B}" presName="connectorText" presStyleLbl="sibTrans2D1" presStyleIdx="1" presStyleCnt="2"/>
      <dgm:spPr/>
    </dgm:pt>
    <dgm:pt modelId="{3FA9B392-69E3-A84A-935A-313E2630E10C}" type="pres">
      <dgm:prSet presAssocID="{0B1FB508-F3B5-F649-9638-C3DFB7006B79}" presName="node" presStyleLbl="node1" presStyleIdx="2" presStyleCnt="3">
        <dgm:presLayoutVars>
          <dgm:bulletEnabled val="1"/>
        </dgm:presLayoutVars>
      </dgm:prSet>
      <dgm:spPr/>
    </dgm:pt>
  </dgm:ptLst>
  <dgm:cxnLst>
    <dgm:cxn modelId="{E014923A-44B8-3D42-B578-5A3BF9A77D08}" type="presOf" srcId="{BACDC260-88E8-FC46-9E44-DB2AAD4BFB02}" destId="{5A34A37B-9C1F-0F4B-91ED-8BCA44D41E5A}" srcOrd="0" destOrd="0" presId="urn:microsoft.com/office/officeart/2005/8/layout/process1"/>
    <dgm:cxn modelId="{126A8143-9D7D-A741-9FA0-67CD4EAF347D}" type="presOf" srcId="{C5EA6ECE-F968-7E4F-9A8E-54373EBCD992}" destId="{B8F4E11F-6807-DF4C-8D45-85CE074D2361}" srcOrd="0" destOrd="0" presId="urn:microsoft.com/office/officeart/2005/8/layout/process1"/>
    <dgm:cxn modelId="{3C67A34E-A49D-B140-A8FA-F9C19F9922A4}" srcId="{C5EA6ECE-F968-7E4F-9A8E-54373EBCD992}" destId="{7E7F3812-B3A5-014A-8759-D64C31BF9B7C}" srcOrd="0" destOrd="0" parTransId="{C16136C2-946E-9040-95B3-14AA8B543783}" sibTransId="{BACDC260-88E8-FC46-9E44-DB2AAD4BFB02}"/>
    <dgm:cxn modelId="{764EC367-C3A4-C540-8C3B-23D401B9B212}" type="presOf" srcId="{2FFFE285-E704-2D4E-9B5D-964F3A26C85F}" destId="{5B1CE900-D6F0-FD4D-83F1-7536F7C4D61B}" srcOrd="0" destOrd="0" presId="urn:microsoft.com/office/officeart/2005/8/layout/process1"/>
    <dgm:cxn modelId="{A9266B77-E382-824E-81A7-5870A6CC5097}" type="presOf" srcId="{EBBEFCA7-CF85-1A45-BB69-580F7ECF5E8B}" destId="{2833783E-BF26-4545-ABBA-2B5531AEBC03}" srcOrd="0" destOrd="0" presId="urn:microsoft.com/office/officeart/2005/8/layout/process1"/>
    <dgm:cxn modelId="{DEE9C9AC-B3A3-0B4F-B6E7-941F82607625}" srcId="{C5EA6ECE-F968-7E4F-9A8E-54373EBCD992}" destId="{0B1FB508-F3B5-F649-9638-C3DFB7006B79}" srcOrd="2" destOrd="0" parTransId="{037F4509-2748-AD41-89FE-E030A82D7D2D}" sibTransId="{7B3AEE2E-CD8A-7741-A2F2-0C417622207A}"/>
    <dgm:cxn modelId="{C8E577B1-3F98-5640-8677-F88E45DFA8B5}" type="presOf" srcId="{BACDC260-88E8-FC46-9E44-DB2AAD4BFB02}" destId="{5506DAD9-7F30-A249-AFB1-F2B284BB2276}" srcOrd="1" destOrd="0" presId="urn:microsoft.com/office/officeart/2005/8/layout/process1"/>
    <dgm:cxn modelId="{B1CD28B8-10BF-4D46-9F8F-3D0949E31583}" type="presOf" srcId="{0B1FB508-F3B5-F649-9638-C3DFB7006B79}" destId="{3FA9B392-69E3-A84A-935A-313E2630E10C}" srcOrd="0" destOrd="0" presId="urn:microsoft.com/office/officeart/2005/8/layout/process1"/>
    <dgm:cxn modelId="{3AC452B8-A36C-964B-9F92-79E1F4ADF79B}" type="presOf" srcId="{EBBEFCA7-CF85-1A45-BB69-580F7ECF5E8B}" destId="{E253ED5C-65B0-8444-B8F4-63BDBEA8114C}" srcOrd="1" destOrd="0" presId="urn:microsoft.com/office/officeart/2005/8/layout/process1"/>
    <dgm:cxn modelId="{E84FF3CF-423F-C143-A455-128DCF815B7C}" type="presOf" srcId="{7E7F3812-B3A5-014A-8759-D64C31BF9B7C}" destId="{0AB468F2-C50C-B74F-835B-9C6982498E35}" srcOrd="0" destOrd="0" presId="urn:microsoft.com/office/officeart/2005/8/layout/process1"/>
    <dgm:cxn modelId="{126CADE8-D3E7-0444-B78B-91C4058AAB2F}" srcId="{C5EA6ECE-F968-7E4F-9A8E-54373EBCD992}" destId="{2FFFE285-E704-2D4E-9B5D-964F3A26C85F}" srcOrd="1" destOrd="0" parTransId="{623E62DA-6E82-174C-B144-E2C12594381F}" sibTransId="{EBBEFCA7-CF85-1A45-BB69-580F7ECF5E8B}"/>
    <dgm:cxn modelId="{19624B00-B711-A44A-AF45-58003D5CEF70}" type="presParOf" srcId="{B8F4E11F-6807-DF4C-8D45-85CE074D2361}" destId="{0AB468F2-C50C-B74F-835B-9C6982498E35}" srcOrd="0" destOrd="0" presId="urn:microsoft.com/office/officeart/2005/8/layout/process1"/>
    <dgm:cxn modelId="{D81C812F-339A-E545-8703-48D0549EB581}" type="presParOf" srcId="{B8F4E11F-6807-DF4C-8D45-85CE074D2361}" destId="{5A34A37B-9C1F-0F4B-91ED-8BCA44D41E5A}" srcOrd="1" destOrd="0" presId="urn:microsoft.com/office/officeart/2005/8/layout/process1"/>
    <dgm:cxn modelId="{34D0CAFF-589C-AE47-A8C7-987313092BA6}" type="presParOf" srcId="{5A34A37B-9C1F-0F4B-91ED-8BCA44D41E5A}" destId="{5506DAD9-7F30-A249-AFB1-F2B284BB2276}" srcOrd="0" destOrd="0" presId="urn:microsoft.com/office/officeart/2005/8/layout/process1"/>
    <dgm:cxn modelId="{E76EB1F4-C141-1147-8ADF-94F5E12D95AC}" type="presParOf" srcId="{B8F4E11F-6807-DF4C-8D45-85CE074D2361}" destId="{5B1CE900-D6F0-FD4D-83F1-7536F7C4D61B}" srcOrd="2" destOrd="0" presId="urn:microsoft.com/office/officeart/2005/8/layout/process1"/>
    <dgm:cxn modelId="{A6F38E8E-4230-E04E-BB94-E345BF9A51CB}" type="presParOf" srcId="{B8F4E11F-6807-DF4C-8D45-85CE074D2361}" destId="{2833783E-BF26-4545-ABBA-2B5531AEBC03}" srcOrd="3" destOrd="0" presId="urn:microsoft.com/office/officeart/2005/8/layout/process1"/>
    <dgm:cxn modelId="{B502333B-5C94-3D48-AC06-5C617F7B8213}" type="presParOf" srcId="{2833783E-BF26-4545-ABBA-2B5531AEBC03}" destId="{E253ED5C-65B0-8444-B8F4-63BDBEA8114C}" srcOrd="0" destOrd="0" presId="urn:microsoft.com/office/officeart/2005/8/layout/process1"/>
    <dgm:cxn modelId="{E8E4233E-4B68-8242-A687-CFD011CF77D2}" type="presParOf" srcId="{B8F4E11F-6807-DF4C-8D45-85CE074D2361}" destId="{3FA9B392-69E3-A84A-935A-313E2630E10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32911-6F5A-D442-83C6-62BDC85ABCF3}"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454C274C-31FD-FE4B-8434-94C99AACB7BA}">
      <dgm:prSet phldrT="[Text]" custT="1"/>
      <dgm:spPr>
        <a:solidFill>
          <a:schemeClr val="bg2"/>
        </a:solidFill>
      </dgm:spPr>
      <dgm:t>
        <a:bodyPr/>
        <a:lstStyle/>
        <a:p>
          <a:r>
            <a:rPr lang="en-US" sz="4000" dirty="0"/>
            <a:t>Smart</a:t>
          </a:r>
        </a:p>
      </dgm:t>
    </dgm:pt>
    <dgm:pt modelId="{05679F0C-75D7-0743-850E-74D9D3CCCF9B}" type="parTrans" cxnId="{E657FD0F-8B16-434B-BDF8-3764A4FE6355}">
      <dgm:prSet/>
      <dgm:spPr/>
      <dgm:t>
        <a:bodyPr/>
        <a:lstStyle/>
        <a:p>
          <a:endParaRPr lang="en-US" sz="1100"/>
        </a:p>
      </dgm:t>
    </dgm:pt>
    <dgm:pt modelId="{20D4F6DA-DA36-E24E-8E9B-13C1C5F921CE}" type="sibTrans" cxnId="{E657FD0F-8B16-434B-BDF8-3764A4FE6355}">
      <dgm:prSet/>
      <dgm:spPr/>
      <dgm:t>
        <a:bodyPr/>
        <a:lstStyle/>
        <a:p>
          <a:endParaRPr lang="en-US" sz="1100"/>
        </a:p>
      </dgm:t>
    </dgm:pt>
    <dgm:pt modelId="{45430D1A-ECB0-7344-BDCE-066D3107FE15}">
      <dgm:prSet phldrT="[Text]" custT="1"/>
      <dgm:spPr/>
      <dgm:t>
        <a:bodyPr/>
        <a:lstStyle/>
        <a:p>
          <a:r>
            <a:rPr lang="en-US" sz="1600" dirty="0"/>
            <a:t>Intelligent identification of PII data</a:t>
          </a:r>
        </a:p>
      </dgm:t>
    </dgm:pt>
    <dgm:pt modelId="{9584657A-30E3-E74B-AB4C-7B7E060DB20B}" type="parTrans" cxnId="{D2CD1F3A-BAA5-AA4D-9B0D-DF064BFCF9B8}">
      <dgm:prSet/>
      <dgm:spPr/>
      <dgm:t>
        <a:bodyPr/>
        <a:lstStyle/>
        <a:p>
          <a:endParaRPr lang="en-US" sz="1100"/>
        </a:p>
      </dgm:t>
    </dgm:pt>
    <dgm:pt modelId="{917A1192-D516-0045-B56E-8768590A144E}" type="sibTrans" cxnId="{D2CD1F3A-BAA5-AA4D-9B0D-DF064BFCF9B8}">
      <dgm:prSet/>
      <dgm:spPr/>
      <dgm:t>
        <a:bodyPr/>
        <a:lstStyle/>
        <a:p>
          <a:endParaRPr lang="en-US" sz="1100"/>
        </a:p>
      </dgm:t>
    </dgm:pt>
    <dgm:pt modelId="{8F41ECCF-DAD7-3E4B-988F-61F8406F54D4}">
      <dgm:prSet phldrT="[Text]" custT="1"/>
      <dgm:spPr>
        <a:solidFill>
          <a:schemeClr val="accent4"/>
        </a:solidFill>
      </dgm:spPr>
      <dgm:t>
        <a:bodyPr/>
        <a:lstStyle/>
        <a:p>
          <a:r>
            <a:rPr lang="en-US" sz="4000" dirty="0"/>
            <a:t>Secure</a:t>
          </a:r>
        </a:p>
      </dgm:t>
    </dgm:pt>
    <dgm:pt modelId="{0C30A030-7285-F040-8651-A5CE133759FA}" type="parTrans" cxnId="{B0C4CB84-8FA8-1240-BCC0-8864E83E4A52}">
      <dgm:prSet/>
      <dgm:spPr/>
      <dgm:t>
        <a:bodyPr/>
        <a:lstStyle/>
        <a:p>
          <a:endParaRPr lang="en-US" sz="1100"/>
        </a:p>
      </dgm:t>
    </dgm:pt>
    <dgm:pt modelId="{AC66078C-88D5-024B-A547-FBD4A41F8361}" type="sibTrans" cxnId="{B0C4CB84-8FA8-1240-BCC0-8864E83E4A52}">
      <dgm:prSet/>
      <dgm:spPr/>
      <dgm:t>
        <a:bodyPr/>
        <a:lstStyle/>
        <a:p>
          <a:endParaRPr lang="en-US" sz="1100"/>
        </a:p>
      </dgm:t>
    </dgm:pt>
    <dgm:pt modelId="{9BBE65BA-89FC-4741-96A5-A4F008AB8868}">
      <dgm:prSet phldrT="[Text]" custT="1"/>
      <dgm:spPr/>
      <dgm:t>
        <a:bodyPr/>
        <a:lstStyle/>
        <a:p>
          <a:r>
            <a:rPr lang="en-US" sz="1600" dirty="0"/>
            <a:t>Option to store data off-line, 2FA/MFA support, etc.</a:t>
          </a:r>
        </a:p>
      </dgm:t>
    </dgm:pt>
    <dgm:pt modelId="{05EE990B-349D-CF44-9102-34AED982F614}" type="parTrans" cxnId="{182AE5A4-58FB-2E42-BE71-AC2C29106A63}">
      <dgm:prSet/>
      <dgm:spPr/>
      <dgm:t>
        <a:bodyPr/>
        <a:lstStyle/>
        <a:p>
          <a:endParaRPr lang="en-US" sz="1100"/>
        </a:p>
      </dgm:t>
    </dgm:pt>
    <dgm:pt modelId="{A85E9923-AB0E-884E-882B-B3A915AA92EA}" type="sibTrans" cxnId="{182AE5A4-58FB-2E42-BE71-AC2C29106A63}">
      <dgm:prSet/>
      <dgm:spPr/>
      <dgm:t>
        <a:bodyPr/>
        <a:lstStyle/>
        <a:p>
          <a:endParaRPr lang="en-US" sz="1100"/>
        </a:p>
      </dgm:t>
    </dgm:pt>
    <dgm:pt modelId="{4007C64E-4B59-1E49-BC10-C55D718926DE}">
      <dgm:prSet phldrT="[Text]" custT="1"/>
      <dgm:spPr>
        <a:solidFill>
          <a:schemeClr val="accent5"/>
        </a:solidFill>
      </dgm:spPr>
      <dgm:t>
        <a:bodyPr/>
        <a:lstStyle/>
        <a:p>
          <a:r>
            <a:rPr lang="en-US" sz="4000" dirty="0"/>
            <a:t>Easy to Use</a:t>
          </a:r>
        </a:p>
      </dgm:t>
    </dgm:pt>
    <dgm:pt modelId="{1885CF98-2CDC-4E47-AD58-7DAE3BC33FE4}" type="parTrans" cxnId="{24D4F987-A972-F740-80C1-1FFB8789B8CB}">
      <dgm:prSet/>
      <dgm:spPr/>
      <dgm:t>
        <a:bodyPr/>
        <a:lstStyle/>
        <a:p>
          <a:endParaRPr lang="en-US" sz="1100"/>
        </a:p>
      </dgm:t>
    </dgm:pt>
    <dgm:pt modelId="{0B8104AF-8235-B840-8469-F9B1E41B985E}" type="sibTrans" cxnId="{24D4F987-A972-F740-80C1-1FFB8789B8CB}">
      <dgm:prSet/>
      <dgm:spPr/>
      <dgm:t>
        <a:bodyPr/>
        <a:lstStyle/>
        <a:p>
          <a:endParaRPr lang="en-US" sz="1100"/>
        </a:p>
      </dgm:t>
    </dgm:pt>
    <dgm:pt modelId="{3EA046C4-979E-6F4B-A19A-37FC41C451D1}">
      <dgm:prSet phldrT="[Text]" custT="1"/>
      <dgm:spPr/>
      <dgm:t>
        <a:bodyPr/>
        <a:lstStyle/>
        <a:p>
          <a:pPr>
            <a:buFont typeface="Arial" panose="020B0604020202020204" pitchFamily="34" charset="0"/>
            <a:buChar char="•"/>
          </a:pPr>
          <a:r>
            <a:rPr lang="en-US" sz="1600" dirty="0"/>
            <a:t>Automation &amp; “1-Click” securing of data</a:t>
          </a:r>
        </a:p>
      </dgm:t>
    </dgm:pt>
    <dgm:pt modelId="{1B7B9043-145D-844B-9BFC-5335C768AB5F}" type="sibTrans" cxnId="{0EC740CE-98C5-984F-B444-F495F60FECC2}">
      <dgm:prSet/>
      <dgm:spPr/>
      <dgm:t>
        <a:bodyPr/>
        <a:lstStyle/>
        <a:p>
          <a:endParaRPr lang="en-US" sz="1100"/>
        </a:p>
      </dgm:t>
    </dgm:pt>
    <dgm:pt modelId="{A011A515-9CD4-6142-AB0E-03749D0DC167}" type="parTrans" cxnId="{0EC740CE-98C5-984F-B444-F495F60FECC2}">
      <dgm:prSet/>
      <dgm:spPr/>
      <dgm:t>
        <a:bodyPr/>
        <a:lstStyle/>
        <a:p>
          <a:endParaRPr lang="en-US" sz="1100"/>
        </a:p>
      </dgm:t>
    </dgm:pt>
    <dgm:pt modelId="{77B21A57-0FD7-9A46-AD75-76F85E403A07}">
      <dgm:prSet phldrT="[Text]" custT="1"/>
      <dgm:spPr/>
      <dgm:t>
        <a:bodyPr/>
        <a:lstStyle/>
        <a:p>
          <a:r>
            <a:rPr lang="en-US" sz="1600" dirty="0"/>
            <a:t>Remove unnecessary data from insecure places</a:t>
          </a:r>
        </a:p>
      </dgm:t>
    </dgm:pt>
    <dgm:pt modelId="{85BDA56D-E322-4741-82D9-90C244AE6658}" type="parTrans" cxnId="{B13C6A77-71FD-9842-B5AF-B73651A90383}">
      <dgm:prSet/>
      <dgm:spPr/>
      <dgm:t>
        <a:bodyPr/>
        <a:lstStyle/>
        <a:p>
          <a:endParaRPr lang="en-US" sz="1400"/>
        </a:p>
      </dgm:t>
    </dgm:pt>
    <dgm:pt modelId="{D62A7E4D-962B-1248-9166-A32A568C798F}" type="sibTrans" cxnId="{B13C6A77-71FD-9842-B5AF-B73651A90383}">
      <dgm:prSet/>
      <dgm:spPr/>
      <dgm:t>
        <a:bodyPr/>
        <a:lstStyle/>
        <a:p>
          <a:endParaRPr lang="en-US" sz="1400"/>
        </a:p>
      </dgm:t>
    </dgm:pt>
    <dgm:pt modelId="{D91D791F-AF46-5243-AC4B-37A335D1F946}" type="pres">
      <dgm:prSet presAssocID="{BA932911-6F5A-D442-83C6-62BDC85ABCF3}" presName="Name0" presStyleCnt="0">
        <dgm:presLayoutVars>
          <dgm:dir/>
          <dgm:animLvl val="lvl"/>
          <dgm:resizeHandles val="exact"/>
        </dgm:presLayoutVars>
      </dgm:prSet>
      <dgm:spPr/>
    </dgm:pt>
    <dgm:pt modelId="{5FB43531-EACA-8B44-9279-CE267B1AD41F}" type="pres">
      <dgm:prSet presAssocID="{454C274C-31FD-FE4B-8434-94C99AACB7BA}" presName="linNode" presStyleCnt="0"/>
      <dgm:spPr/>
    </dgm:pt>
    <dgm:pt modelId="{66D057FE-9F86-6B41-B584-7FDA255BE4BC}" type="pres">
      <dgm:prSet presAssocID="{454C274C-31FD-FE4B-8434-94C99AACB7BA}" presName="parentText" presStyleLbl="node1" presStyleIdx="0" presStyleCnt="3">
        <dgm:presLayoutVars>
          <dgm:chMax val="1"/>
          <dgm:bulletEnabled val="1"/>
        </dgm:presLayoutVars>
      </dgm:prSet>
      <dgm:spPr/>
    </dgm:pt>
    <dgm:pt modelId="{3550977A-9137-474C-81C4-9B5837EBFF4C}" type="pres">
      <dgm:prSet presAssocID="{454C274C-31FD-FE4B-8434-94C99AACB7BA}" presName="descendantText" presStyleLbl="alignAccFollowNode1" presStyleIdx="0" presStyleCnt="3">
        <dgm:presLayoutVars>
          <dgm:bulletEnabled val="1"/>
        </dgm:presLayoutVars>
      </dgm:prSet>
      <dgm:spPr/>
    </dgm:pt>
    <dgm:pt modelId="{605C453B-127D-7F42-88D9-BDDB2E168D7E}" type="pres">
      <dgm:prSet presAssocID="{20D4F6DA-DA36-E24E-8E9B-13C1C5F921CE}" presName="sp" presStyleCnt="0"/>
      <dgm:spPr/>
    </dgm:pt>
    <dgm:pt modelId="{BFACA825-EC08-7043-9C5D-1CE22CC102DB}" type="pres">
      <dgm:prSet presAssocID="{8F41ECCF-DAD7-3E4B-988F-61F8406F54D4}" presName="linNode" presStyleCnt="0"/>
      <dgm:spPr/>
    </dgm:pt>
    <dgm:pt modelId="{91B19DBB-6236-174C-8E59-FD86A8602A25}" type="pres">
      <dgm:prSet presAssocID="{8F41ECCF-DAD7-3E4B-988F-61F8406F54D4}" presName="parentText" presStyleLbl="node1" presStyleIdx="1" presStyleCnt="3">
        <dgm:presLayoutVars>
          <dgm:chMax val="1"/>
          <dgm:bulletEnabled val="1"/>
        </dgm:presLayoutVars>
      </dgm:prSet>
      <dgm:spPr/>
    </dgm:pt>
    <dgm:pt modelId="{029D82F6-0468-E44F-935B-FE2A32B8B8BC}" type="pres">
      <dgm:prSet presAssocID="{8F41ECCF-DAD7-3E4B-988F-61F8406F54D4}" presName="descendantText" presStyleLbl="alignAccFollowNode1" presStyleIdx="1" presStyleCnt="3">
        <dgm:presLayoutVars>
          <dgm:bulletEnabled val="1"/>
        </dgm:presLayoutVars>
      </dgm:prSet>
      <dgm:spPr/>
    </dgm:pt>
    <dgm:pt modelId="{173D92B5-C2FB-9E43-B031-468CB957EAEE}" type="pres">
      <dgm:prSet presAssocID="{AC66078C-88D5-024B-A547-FBD4A41F8361}" presName="sp" presStyleCnt="0"/>
      <dgm:spPr/>
    </dgm:pt>
    <dgm:pt modelId="{ECBAB2D9-5380-A548-9AA1-365A4EE68A89}" type="pres">
      <dgm:prSet presAssocID="{4007C64E-4B59-1E49-BC10-C55D718926DE}" presName="linNode" presStyleCnt="0"/>
      <dgm:spPr/>
    </dgm:pt>
    <dgm:pt modelId="{7779CA46-AC5E-B946-8C25-A89FDB3D3122}" type="pres">
      <dgm:prSet presAssocID="{4007C64E-4B59-1E49-BC10-C55D718926DE}" presName="parentText" presStyleLbl="node1" presStyleIdx="2" presStyleCnt="3">
        <dgm:presLayoutVars>
          <dgm:chMax val="1"/>
          <dgm:bulletEnabled val="1"/>
        </dgm:presLayoutVars>
      </dgm:prSet>
      <dgm:spPr/>
    </dgm:pt>
    <dgm:pt modelId="{106259D7-ED3B-0148-8EF5-076E8056D653}" type="pres">
      <dgm:prSet presAssocID="{4007C64E-4B59-1E49-BC10-C55D718926DE}" presName="descendantText" presStyleLbl="alignAccFollowNode1" presStyleIdx="2" presStyleCnt="3">
        <dgm:presLayoutVars>
          <dgm:bulletEnabled val="1"/>
        </dgm:presLayoutVars>
      </dgm:prSet>
      <dgm:spPr/>
    </dgm:pt>
  </dgm:ptLst>
  <dgm:cxnLst>
    <dgm:cxn modelId="{E657FD0F-8B16-434B-BDF8-3764A4FE6355}" srcId="{BA932911-6F5A-D442-83C6-62BDC85ABCF3}" destId="{454C274C-31FD-FE4B-8434-94C99AACB7BA}" srcOrd="0" destOrd="0" parTransId="{05679F0C-75D7-0743-850E-74D9D3CCCF9B}" sibTransId="{20D4F6DA-DA36-E24E-8E9B-13C1C5F921CE}"/>
    <dgm:cxn modelId="{06579515-6ACF-844B-8457-E7A7BF84DB1B}" type="presOf" srcId="{77B21A57-0FD7-9A46-AD75-76F85E403A07}" destId="{029D82F6-0468-E44F-935B-FE2A32B8B8BC}" srcOrd="0" destOrd="0" presId="urn:microsoft.com/office/officeart/2005/8/layout/vList5"/>
    <dgm:cxn modelId="{DBBA0E17-44D1-574D-9399-DF2D7A1862DC}" type="presOf" srcId="{454C274C-31FD-FE4B-8434-94C99AACB7BA}" destId="{66D057FE-9F86-6B41-B584-7FDA255BE4BC}" srcOrd="0" destOrd="0" presId="urn:microsoft.com/office/officeart/2005/8/layout/vList5"/>
    <dgm:cxn modelId="{B1B4EB2C-CDA9-374E-BC11-B889E621276A}" type="presOf" srcId="{9BBE65BA-89FC-4741-96A5-A4F008AB8868}" destId="{029D82F6-0468-E44F-935B-FE2A32B8B8BC}" srcOrd="0" destOrd="1" presId="urn:microsoft.com/office/officeart/2005/8/layout/vList5"/>
    <dgm:cxn modelId="{D2CD1F3A-BAA5-AA4D-9B0D-DF064BFCF9B8}" srcId="{454C274C-31FD-FE4B-8434-94C99AACB7BA}" destId="{45430D1A-ECB0-7344-BDCE-066D3107FE15}" srcOrd="0" destOrd="0" parTransId="{9584657A-30E3-E74B-AB4C-7B7E060DB20B}" sibTransId="{917A1192-D516-0045-B56E-8768590A144E}"/>
    <dgm:cxn modelId="{7C28313F-AE4F-A749-AF66-7ED704588DE8}" type="presOf" srcId="{8F41ECCF-DAD7-3E4B-988F-61F8406F54D4}" destId="{91B19DBB-6236-174C-8E59-FD86A8602A25}" srcOrd="0" destOrd="0" presId="urn:microsoft.com/office/officeart/2005/8/layout/vList5"/>
    <dgm:cxn modelId="{BED9F85A-5B12-8F49-A70B-67235815A595}" type="presOf" srcId="{3EA046C4-979E-6F4B-A19A-37FC41C451D1}" destId="{106259D7-ED3B-0148-8EF5-076E8056D653}" srcOrd="0" destOrd="0" presId="urn:microsoft.com/office/officeart/2005/8/layout/vList5"/>
    <dgm:cxn modelId="{D878BE62-91CD-D245-86E1-F2C6B1121A38}" type="presOf" srcId="{BA932911-6F5A-D442-83C6-62BDC85ABCF3}" destId="{D91D791F-AF46-5243-AC4B-37A335D1F946}" srcOrd="0" destOrd="0" presId="urn:microsoft.com/office/officeart/2005/8/layout/vList5"/>
    <dgm:cxn modelId="{B13C6A77-71FD-9842-B5AF-B73651A90383}" srcId="{8F41ECCF-DAD7-3E4B-988F-61F8406F54D4}" destId="{77B21A57-0FD7-9A46-AD75-76F85E403A07}" srcOrd="0" destOrd="0" parTransId="{85BDA56D-E322-4741-82D9-90C244AE6658}" sibTransId="{D62A7E4D-962B-1248-9166-A32A568C798F}"/>
    <dgm:cxn modelId="{B0C4CB84-8FA8-1240-BCC0-8864E83E4A52}" srcId="{BA932911-6F5A-D442-83C6-62BDC85ABCF3}" destId="{8F41ECCF-DAD7-3E4B-988F-61F8406F54D4}" srcOrd="1" destOrd="0" parTransId="{0C30A030-7285-F040-8651-A5CE133759FA}" sibTransId="{AC66078C-88D5-024B-A547-FBD4A41F8361}"/>
    <dgm:cxn modelId="{24D4F987-A972-F740-80C1-1FFB8789B8CB}" srcId="{BA932911-6F5A-D442-83C6-62BDC85ABCF3}" destId="{4007C64E-4B59-1E49-BC10-C55D718926DE}" srcOrd="2" destOrd="0" parTransId="{1885CF98-2CDC-4E47-AD58-7DAE3BC33FE4}" sibTransId="{0B8104AF-8235-B840-8469-F9B1E41B985E}"/>
    <dgm:cxn modelId="{661742A1-AB30-A94F-9DFA-C7127274E30C}" type="presOf" srcId="{45430D1A-ECB0-7344-BDCE-066D3107FE15}" destId="{3550977A-9137-474C-81C4-9B5837EBFF4C}" srcOrd="0" destOrd="0" presId="urn:microsoft.com/office/officeart/2005/8/layout/vList5"/>
    <dgm:cxn modelId="{719AE4A1-6B2A-C246-A6FB-21E1877E120A}" type="presOf" srcId="{4007C64E-4B59-1E49-BC10-C55D718926DE}" destId="{7779CA46-AC5E-B946-8C25-A89FDB3D3122}" srcOrd="0" destOrd="0" presId="urn:microsoft.com/office/officeart/2005/8/layout/vList5"/>
    <dgm:cxn modelId="{182AE5A4-58FB-2E42-BE71-AC2C29106A63}" srcId="{8F41ECCF-DAD7-3E4B-988F-61F8406F54D4}" destId="{9BBE65BA-89FC-4741-96A5-A4F008AB8868}" srcOrd="1" destOrd="0" parTransId="{05EE990B-349D-CF44-9102-34AED982F614}" sibTransId="{A85E9923-AB0E-884E-882B-B3A915AA92EA}"/>
    <dgm:cxn modelId="{0EC740CE-98C5-984F-B444-F495F60FECC2}" srcId="{4007C64E-4B59-1E49-BC10-C55D718926DE}" destId="{3EA046C4-979E-6F4B-A19A-37FC41C451D1}" srcOrd="0" destOrd="0" parTransId="{A011A515-9CD4-6142-AB0E-03749D0DC167}" sibTransId="{1B7B9043-145D-844B-9BFC-5335C768AB5F}"/>
    <dgm:cxn modelId="{3F8BA5AC-7086-5341-80CB-CEBE921A6841}" type="presParOf" srcId="{D91D791F-AF46-5243-AC4B-37A335D1F946}" destId="{5FB43531-EACA-8B44-9279-CE267B1AD41F}" srcOrd="0" destOrd="0" presId="urn:microsoft.com/office/officeart/2005/8/layout/vList5"/>
    <dgm:cxn modelId="{2B777239-BA64-8043-99D0-D055548AC66D}" type="presParOf" srcId="{5FB43531-EACA-8B44-9279-CE267B1AD41F}" destId="{66D057FE-9F86-6B41-B584-7FDA255BE4BC}" srcOrd="0" destOrd="0" presId="urn:microsoft.com/office/officeart/2005/8/layout/vList5"/>
    <dgm:cxn modelId="{CB24F079-9525-334C-9165-66244F59F5D6}" type="presParOf" srcId="{5FB43531-EACA-8B44-9279-CE267B1AD41F}" destId="{3550977A-9137-474C-81C4-9B5837EBFF4C}" srcOrd="1" destOrd="0" presId="urn:microsoft.com/office/officeart/2005/8/layout/vList5"/>
    <dgm:cxn modelId="{0B7A5CB6-E6B9-2F4A-B3F3-C0D67E8A5AAA}" type="presParOf" srcId="{D91D791F-AF46-5243-AC4B-37A335D1F946}" destId="{605C453B-127D-7F42-88D9-BDDB2E168D7E}" srcOrd="1" destOrd="0" presId="urn:microsoft.com/office/officeart/2005/8/layout/vList5"/>
    <dgm:cxn modelId="{1221DC91-528E-6642-B99B-7E14BE6D0273}" type="presParOf" srcId="{D91D791F-AF46-5243-AC4B-37A335D1F946}" destId="{BFACA825-EC08-7043-9C5D-1CE22CC102DB}" srcOrd="2" destOrd="0" presId="urn:microsoft.com/office/officeart/2005/8/layout/vList5"/>
    <dgm:cxn modelId="{8683F063-CA3C-BB48-93DD-9FC9F8CF57A5}" type="presParOf" srcId="{BFACA825-EC08-7043-9C5D-1CE22CC102DB}" destId="{91B19DBB-6236-174C-8E59-FD86A8602A25}" srcOrd="0" destOrd="0" presId="urn:microsoft.com/office/officeart/2005/8/layout/vList5"/>
    <dgm:cxn modelId="{6613E7EB-0467-474B-B49A-80395F1CED9C}" type="presParOf" srcId="{BFACA825-EC08-7043-9C5D-1CE22CC102DB}" destId="{029D82F6-0468-E44F-935B-FE2A32B8B8BC}" srcOrd="1" destOrd="0" presId="urn:microsoft.com/office/officeart/2005/8/layout/vList5"/>
    <dgm:cxn modelId="{C9A3C496-9615-854E-9493-086F39240B28}" type="presParOf" srcId="{D91D791F-AF46-5243-AC4B-37A335D1F946}" destId="{173D92B5-C2FB-9E43-B031-468CB957EAEE}" srcOrd="3" destOrd="0" presId="urn:microsoft.com/office/officeart/2005/8/layout/vList5"/>
    <dgm:cxn modelId="{2BD34918-8044-0E44-BFFD-CD2A7CEEED51}" type="presParOf" srcId="{D91D791F-AF46-5243-AC4B-37A335D1F946}" destId="{ECBAB2D9-5380-A548-9AA1-365A4EE68A89}" srcOrd="4" destOrd="0" presId="urn:microsoft.com/office/officeart/2005/8/layout/vList5"/>
    <dgm:cxn modelId="{7E27FCC9-E22E-C142-B5D5-C31C8254C8A4}" type="presParOf" srcId="{ECBAB2D9-5380-A548-9AA1-365A4EE68A89}" destId="{7779CA46-AC5E-B946-8C25-A89FDB3D3122}" srcOrd="0" destOrd="0" presId="urn:microsoft.com/office/officeart/2005/8/layout/vList5"/>
    <dgm:cxn modelId="{F9E1F657-EFE4-A149-AA3F-975A16BF509F}" type="presParOf" srcId="{ECBAB2D9-5380-A548-9AA1-365A4EE68A89}" destId="{106259D7-ED3B-0148-8EF5-076E8056D65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0A7ADD-4DAD-9348-8F97-B435A9BA0625}" type="doc">
      <dgm:prSet loTypeId="urn:microsoft.com/office/officeart/2005/8/layout/vList4" loCatId="" qsTypeId="urn:microsoft.com/office/officeart/2005/8/quickstyle/simple1" qsCatId="simple" csTypeId="urn:microsoft.com/office/officeart/2005/8/colors/accent1_2" csCatId="accent1" phldr="1"/>
      <dgm:spPr/>
      <dgm:t>
        <a:bodyPr/>
        <a:lstStyle/>
        <a:p>
          <a:endParaRPr lang="en-US"/>
        </a:p>
      </dgm:t>
    </dgm:pt>
    <dgm:pt modelId="{6E5BB9C4-86C9-4A4D-B5CE-97A2BCF611D3}">
      <dgm:prSet phldrT="[Text]"/>
      <dgm:spPr>
        <a:solidFill>
          <a:schemeClr val="accent4">
            <a:lumMod val="40000"/>
            <a:lumOff val="60000"/>
          </a:schemeClr>
        </a:solidFill>
      </dgm:spPr>
      <dgm:t>
        <a:bodyPr/>
        <a:lstStyle/>
        <a:p>
          <a:r>
            <a:rPr lang="en-US" dirty="0"/>
            <a:t>Antivirus</a:t>
          </a:r>
        </a:p>
      </dgm:t>
    </dgm:pt>
    <dgm:pt modelId="{5BDFF56F-396D-0A49-B9DC-00219727A6BE}" type="parTrans" cxnId="{DDAE1800-4F3C-DE45-BBEB-F9D5FEFE57E3}">
      <dgm:prSet/>
      <dgm:spPr/>
      <dgm:t>
        <a:bodyPr/>
        <a:lstStyle/>
        <a:p>
          <a:endParaRPr lang="en-US"/>
        </a:p>
      </dgm:t>
    </dgm:pt>
    <dgm:pt modelId="{FF00B900-92F6-354B-9FEF-A4FDF30B0E43}" type="sibTrans" cxnId="{DDAE1800-4F3C-DE45-BBEB-F9D5FEFE57E3}">
      <dgm:prSet/>
      <dgm:spPr/>
      <dgm:t>
        <a:bodyPr/>
        <a:lstStyle/>
        <a:p>
          <a:endParaRPr lang="en-US"/>
        </a:p>
      </dgm:t>
    </dgm:pt>
    <dgm:pt modelId="{8473D2FF-CAFD-904D-BB68-4A44906E5F6A}">
      <dgm:prSet phldrT="[Text]"/>
      <dgm:spPr>
        <a:solidFill>
          <a:schemeClr val="accent4">
            <a:lumMod val="40000"/>
            <a:lumOff val="60000"/>
          </a:schemeClr>
        </a:solidFill>
      </dgm:spPr>
      <dgm:t>
        <a:bodyPr/>
        <a:lstStyle/>
        <a:p>
          <a:r>
            <a:rPr lang="en-US" dirty="0"/>
            <a:t>Detects, prevents, and removes malwares on devices, including data-stealing programs</a:t>
          </a:r>
        </a:p>
      </dgm:t>
    </dgm:pt>
    <dgm:pt modelId="{34F9A4DC-0E2F-0545-8110-50189B029709}" type="parTrans" cxnId="{29D6BF22-B442-9741-9891-F0AD85877F74}">
      <dgm:prSet/>
      <dgm:spPr/>
      <dgm:t>
        <a:bodyPr/>
        <a:lstStyle/>
        <a:p>
          <a:endParaRPr lang="en-US"/>
        </a:p>
      </dgm:t>
    </dgm:pt>
    <dgm:pt modelId="{3BFD8ACF-886B-9B4D-A260-92023173121E}" type="sibTrans" cxnId="{29D6BF22-B442-9741-9891-F0AD85877F74}">
      <dgm:prSet/>
      <dgm:spPr/>
      <dgm:t>
        <a:bodyPr/>
        <a:lstStyle/>
        <a:p>
          <a:endParaRPr lang="en-US"/>
        </a:p>
      </dgm:t>
    </dgm:pt>
    <dgm:pt modelId="{10B00A23-CF66-A541-88A3-2C9B3522AAA3}">
      <dgm:prSet phldrT="[Text]"/>
      <dgm:spPr>
        <a:solidFill>
          <a:schemeClr val="accent4">
            <a:lumMod val="40000"/>
            <a:lumOff val="60000"/>
          </a:schemeClr>
        </a:solidFill>
      </dgm:spPr>
      <dgm:t>
        <a:bodyPr/>
        <a:lstStyle/>
        <a:p>
          <a:r>
            <a:rPr lang="en-US" dirty="0"/>
            <a:t>Password Managers</a:t>
          </a:r>
        </a:p>
      </dgm:t>
    </dgm:pt>
    <dgm:pt modelId="{85808B7D-45CA-4044-BBBE-D736C2947B4E}" type="parTrans" cxnId="{8E3CAA44-4848-2F47-BBEF-3E45D742DED2}">
      <dgm:prSet/>
      <dgm:spPr/>
      <dgm:t>
        <a:bodyPr/>
        <a:lstStyle/>
        <a:p>
          <a:endParaRPr lang="en-US"/>
        </a:p>
      </dgm:t>
    </dgm:pt>
    <dgm:pt modelId="{0FABEF20-7C64-ED4B-88B8-FDD540AF7044}" type="sibTrans" cxnId="{8E3CAA44-4848-2F47-BBEF-3E45D742DED2}">
      <dgm:prSet/>
      <dgm:spPr/>
      <dgm:t>
        <a:bodyPr/>
        <a:lstStyle/>
        <a:p>
          <a:endParaRPr lang="en-US"/>
        </a:p>
      </dgm:t>
    </dgm:pt>
    <dgm:pt modelId="{3D4AC504-72DD-3642-8F08-FBDA7B7ABB99}">
      <dgm:prSet phldrT="[Text]"/>
      <dgm:spPr>
        <a:solidFill>
          <a:schemeClr val="accent4">
            <a:lumMod val="40000"/>
            <a:lumOff val="60000"/>
          </a:schemeClr>
        </a:solidFill>
      </dgm:spPr>
      <dgm:t>
        <a:bodyPr/>
        <a:lstStyle/>
        <a:p>
          <a:r>
            <a:rPr lang="en-US" dirty="0"/>
            <a:t>Store secure passwords securely</a:t>
          </a:r>
        </a:p>
      </dgm:t>
    </dgm:pt>
    <dgm:pt modelId="{0F3990A2-969F-394F-8499-A6173878C3B1}" type="parTrans" cxnId="{BB41BB0F-93C7-0243-964F-BAD01B6F2731}">
      <dgm:prSet/>
      <dgm:spPr/>
      <dgm:t>
        <a:bodyPr/>
        <a:lstStyle/>
        <a:p>
          <a:endParaRPr lang="en-US"/>
        </a:p>
      </dgm:t>
    </dgm:pt>
    <dgm:pt modelId="{20863BD5-5426-5345-AA40-AA1A257B4C2C}" type="sibTrans" cxnId="{BB41BB0F-93C7-0243-964F-BAD01B6F2731}">
      <dgm:prSet/>
      <dgm:spPr/>
      <dgm:t>
        <a:bodyPr/>
        <a:lstStyle/>
        <a:p>
          <a:endParaRPr lang="en-US"/>
        </a:p>
      </dgm:t>
    </dgm:pt>
    <dgm:pt modelId="{DE64C6B3-F2B1-0D47-A155-0F9A74CA57E6}">
      <dgm:prSet phldrT="[Text]"/>
      <dgm:spPr>
        <a:solidFill>
          <a:schemeClr val="accent4">
            <a:lumMod val="40000"/>
            <a:lumOff val="60000"/>
          </a:schemeClr>
        </a:solidFill>
      </dgm:spPr>
      <dgm:t>
        <a:bodyPr/>
        <a:lstStyle/>
        <a:p>
          <a:r>
            <a:rPr lang="en-US" dirty="0"/>
            <a:t>Secure Storage</a:t>
          </a:r>
        </a:p>
      </dgm:t>
    </dgm:pt>
    <dgm:pt modelId="{DB1186A1-3C56-1E40-96FF-583345A69F24}" type="parTrans" cxnId="{6987C048-C102-D340-B5B3-3016BC6D5800}">
      <dgm:prSet/>
      <dgm:spPr/>
      <dgm:t>
        <a:bodyPr/>
        <a:lstStyle/>
        <a:p>
          <a:endParaRPr lang="en-US"/>
        </a:p>
      </dgm:t>
    </dgm:pt>
    <dgm:pt modelId="{C8C311C6-F216-C046-8DAE-3F663F5DB443}" type="sibTrans" cxnId="{6987C048-C102-D340-B5B3-3016BC6D5800}">
      <dgm:prSet/>
      <dgm:spPr/>
      <dgm:t>
        <a:bodyPr/>
        <a:lstStyle/>
        <a:p>
          <a:endParaRPr lang="en-US"/>
        </a:p>
      </dgm:t>
    </dgm:pt>
    <dgm:pt modelId="{818CE9F3-CAF4-884E-A6E8-AB6577B721A8}">
      <dgm:prSet phldrT="[Text]"/>
      <dgm:spPr>
        <a:solidFill>
          <a:schemeClr val="accent4">
            <a:lumMod val="40000"/>
            <a:lumOff val="60000"/>
          </a:schemeClr>
        </a:solidFill>
      </dgm:spPr>
      <dgm:t>
        <a:bodyPr/>
        <a:lstStyle/>
        <a:p>
          <a:r>
            <a:rPr lang="en-US" dirty="0"/>
            <a:t>USB stick, SAN, Cloud storage with 2FA-protected “data vault” folders, etc.</a:t>
          </a:r>
        </a:p>
      </dgm:t>
    </dgm:pt>
    <dgm:pt modelId="{BDA39F19-1ABA-0C49-92FF-6BF91CB144A2}" type="parTrans" cxnId="{918633FB-F447-E346-AAB6-8786D47A6A74}">
      <dgm:prSet/>
      <dgm:spPr/>
      <dgm:t>
        <a:bodyPr/>
        <a:lstStyle/>
        <a:p>
          <a:endParaRPr lang="en-US"/>
        </a:p>
      </dgm:t>
    </dgm:pt>
    <dgm:pt modelId="{4789661F-5230-BE42-8D27-11BCC7353B16}" type="sibTrans" cxnId="{918633FB-F447-E346-AAB6-8786D47A6A74}">
      <dgm:prSet/>
      <dgm:spPr/>
      <dgm:t>
        <a:bodyPr/>
        <a:lstStyle/>
        <a:p>
          <a:endParaRPr lang="en-US"/>
        </a:p>
      </dgm:t>
    </dgm:pt>
    <dgm:pt modelId="{C8DD3CE3-EACB-BC45-8C84-F0B61508022F}">
      <dgm:prSet phldrT="[Text]"/>
      <dgm:spPr>
        <a:solidFill>
          <a:schemeClr val="accent4">
            <a:lumMod val="40000"/>
            <a:lumOff val="60000"/>
          </a:schemeClr>
        </a:solidFill>
      </dgm:spPr>
      <dgm:t>
        <a:bodyPr/>
        <a:lstStyle/>
        <a:p>
          <a:r>
            <a:rPr lang="en-US" dirty="0"/>
            <a:t>Offers convenience and ease of security</a:t>
          </a:r>
        </a:p>
      </dgm:t>
    </dgm:pt>
    <dgm:pt modelId="{832DD421-A612-214A-9379-B6A0E054DB8B}" type="parTrans" cxnId="{E3B45642-B7C1-2345-A985-572E4F22D5D0}">
      <dgm:prSet/>
      <dgm:spPr/>
      <dgm:t>
        <a:bodyPr/>
        <a:lstStyle/>
        <a:p>
          <a:endParaRPr lang="en-US"/>
        </a:p>
      </dgm:t>
    </dgm:pt>
    <dgm:pt modelId="{02BF536E-1E70-2440-9BF6-D95C6105D67A}" type="sibTrans" cxnId="{E3B45642-B7C1-2345-A985-572E4F22D5D0}">
      <dgm:prSet/>
      <dgm:spPr/>
      <dgm:t>
        <a:bodyPr/>
        <a:lstStyle/>
        <a:p>
          <a:endParaRPr lang="en-US"/>
        </a:p>
      </dgm:t>
    </dgm:pt>
    <dgm:pt modelId="{32DAA4AC-7A20-B543-BC7B-29C1CA84CB33}" type="pres">
      <dgm:prSet presAssocID="{5E0A7ADD-4DAD-9348-8F97-B435A9BA0625}" presName="linear" presStyleCnt="0">
        <dgm:presLayoutVars>
          <dgm:dir/>
          <dgm:resizeHandles val="exact"/>
        </dgm:presLayoutVars>
      </dgm:prSet>
      <dgm:spPr/>
    </dgm:pt>
    <dgm:pt modelId="{7ED4B00B-4B8D-3148-8CEA-7F9F1CF2F8E7}" type="pres">
      <dgm:prSet presAssocID="{6E5BB9C4-86C9-4A4D-B5CE-97A2BCF611D3}" presName="comp" presStyleCnt="0"/>
      <dgm:spPr/>
    </dgm:pt>
    <dgm:pt modelId="{CEDBB3DE-F939-7B44-B37E-59540A85C7F9}" type="pres">
      <dgm:prSet presAssocID="{6E5BB9C4-86C9-4A4D-B5CE-97A2BCF611D3}" presName="box" presStyleLbl="node1" presStyleIdx="0" presStyleCnt="3"/>
      <dgm:spPr/>
    </dgm:pt>
    <dgm:pt modelId="{B4621DF7-4EC4-2347-A586-98DF5D450A5B}" type="pres">
      <dgm:prSet presAssocID="{6E5BB9C4-86C9-4A4D-B5CE-97A2BCF611D3}" presName="img" presStyleLbl="fgImgPlace1" presStyleIdx="0" presStyleCnt="3"/>
      <dgm:spPr>
        <a:blipFill rotWithShape="1">
          <a:blip xmlns:r="http://schemas.openxmlformats.org/officeDocument/2006/relationships" r:embed="rId1"/>
          <a:srcRect/>
          <a:stretch>
            <a:fillRect l="-10000" r="-10000"/>
          </a:stretch>
        </a:blipFill>
      </dgm:spPr>
    </dgm:pt>
    <dgm:pt modelId="{AB7BF147-DCB8-C84B-A29C-9FCCF3FB2AF9}" type="pres">
      <dgm:prSet presAssocID="{6E5BB9C4-86C9-4A4D-B5CE-97A2BCF611D3}" presName="text" presStyleLbl="node1" presStyleIdx="0" presStyleCnt="3">
        <dgm:presLayoutVars>
          <dgm:bulletEnabled val="1"/>
        </dgm:presLayoutVars>
      </dgm:prSet>
      <dgm:spPr/>
    </dgm:pt>
    <dgm:pt modelId="{31A172FD-E770-7940-9D6D-94462D126EDD}" type="pres">
      <dgm:prSet presAssocID="{FF00B900-92F6-354B-9FEF-A4FDF30B0E43}" presName="spacer" presStyleCnt="0"/>
      <dgm:spPr/>
    </dgm:pt>
    <dgm:pt modelId="{83C62E8E-6CD3-4847-8703-9225F97457E5}" type="pres">
      <dgm:prSet presAssocID="{10B00A23-CF66-A541-88A3-2C9B3522AAA3}" presName="comp" presStyleCnt="0"/>
      <dgm:spPr/>
    </dgm:pt>
    <dgm:pt modelId="{39C26527-10F4-4E41-8B80-DEA6B5513285}" type="pres">
      <dgm:prSet presAssocID="{10B00A23-CF66-A541-88A3-2C9B3522AAA3}" presName="box" presStyleLbl="node1" presStyleIdx="1" presStyleCnt="3"/>
      <dgm:spPr/>
    </dgm:pt>
    <dgm:pt modelId="{82BC5352-B98A-9B40-A745-289BBD624BB4}" type="pres">
      <dgm:prSet presAssocID="{10B00A23-CF66-A541-88A3-2C9B3522AAA3}" presName="img" presStyleLbl="fgImgPlace1" presStyleIdx="1" presStyleCnt="3"/>
      <dgm:spPr>
        <a:blipFill rotWithShape="1">
          <a:blip xmlns:r="http://schemas.openxmlformats.org/officeDocument/2006/relationships" r:embed="rId2"/>
          <a:srcRect/>
          <a:stretch>
            <a:fillRect l="-8000" r="-8000"/>
          </a:stretch>
        </a:blipFill>
      </dgm:spPr>
    </dgm:pt>
    <dgm:pt modelId="{BBBCB2F1-D99E-E946-989C-1535FEC23B71}" type="pres">
      <dgm:prSet presAssocID="{10B00A23-CF66-A541-88A3-2C9B3522AAA3}" presName="text" presStyleLbl="node1" presStyleIdx="1" presStyleCnt="3">
        <dgm:presLayoutVars>
          <dgm:bulletEnabled val="1"/>
        </dgm:presLayoutVars>
      </dgm:prSet>
      <dgm:spPr/>
    </dgm:pt>
    <dgm:pt modelId="{E40FE6D7-8E84-F44F-8187-04A56865C299}" type="pres">
      <dgm:prSet presAssocID="{0FABEF20-7C64-ED4B-88B8-FDD540AF7044}" presName="spacer" presStyleCnt="0"/>
      <dgm:spPr/>
    </dgm:pt>
    <dgm:pt modelId="{8D2451B1-876F-0744-A859-A1E4B6386F25}" type="pres">
      <dgm:prSet presAssocID="{DE64C6B3-F2B1-0D47-A155-0F9A74CA57E6}" presName="comp" presStyleCnt="0"/>
      <dgm:spPr/>
    </dgm:pt>
    <dgm:pt modelId="{1230BA1B-86B0-AD44-9184-F85CA7F54C9C}" type="pres">
      <dgm:prSet presAssocID="{DE64C6B3-F2B1-0D47-A155-0F9A74CA57E6}" presName="box" presStyleLbl="node1" presStyleIdx="2" presStyleCnt="3"/>
      <dgm:spPr/>
    </dgm:pt>
    <dgm:pt modelId="{2AA452AF-AE27-4F44-90CC-15E2D4BF722A}" type="pres">
      <dgm:prSet presAssocID="{DE64C6B3-F2B1-0D47-A155-0F9A74CA57E6}" presName="img" presStyleLbl="fgImgPlace1" presStyleIdx="2" presStyleCnt="3"/>
      <dgm:spPr>
        <a:blipFill rotWithShape="1">
          <a:blip xmlns:r="http://schemas.openxmlformats.org/officeDocument/2006/relationships" r:embed="rId3"/>
          <a:srcRect/>
          <a:stretch>
            <a:fillRect l="-5000" r="-5000"/>
          </a:stretch>
        </a:blipFill>
      </dgm:spPr>
    </dgm:pt>
    <dgm:pt modelId="{D698D257-ECB9-584F-9ED0-BD404C1C8B6F}" type="pres">
      <dgm:prSet presAssocID="{DE64C6B3-F2B1-0D47-A155-0F9A74CA57E6}" presName="text" presStyleLbl="node1" presStyleIdx="2" presStyleCnt="3">
        <dgm:presLayoutVars>
          <dgm:bulletEnabled val="1"/>
        </dgm:presLayoutVars>
      </dgm:prSet>
      <dgm:spPr/>
    </dgm:pt>
  </dgm:ptLst>
  <dgm:cxnLst>
    <dgm:cxn modelId="{DDAE1800-4F3C-DE45-BBEB-F9D5FEFE57E3}" srcId="{5E0A7ADD-4DAD-9348-8F97-B435A9BA0625}" destId="{6E5BB9C4-86C9-4A4D-B5CE-97A2BCF611D3}" srcOrd="0" destOrd="0" parTransId="{5BDFF56F-396D-0A49-B9DC-00219727A6BE}" sibTransId="{FF00B900-92F6-354B-9FEF-A4FDF30B0E43}"/>
    <dgm:cxn modelId="{BB41BB0F-93C7-0243-964F-BAD01B6F2731}" srcId="{10B00A23-CF66-A541-88A3-2C9B3522AAA3}" destId="{3D4AC504-72DD-3642-8F08-FBDA7B7ABB99}" srcOrd="0" destOrd="0" parTransId="{0F3990A2-969F-394F-8499-A6173878C3B1}" sibTransId="{20863BD5-5426-5345-AA40-AA1A257B4C2C}"/>
    <dgm:cxn modelId="{49B55121-537E-434E-9FD5-A7BC0B92432C}" type="presOf" srcId="{6E5BB9C4-86C9-4A4D-B5CE-97A2BCF611D3}" destId="{AB7BF147-DCB8-C84B-A29C-9FCCF3FB2AF9}" srcOrd="1" destOrd="0" presId="urn:microsoft.com/office/officeart/2005/8/layout/vList4"/>
    <dgm:cxn modelId="{29D6BF22-B442-9741-9891-F0AD85877F74}" srcId="{6E5BB9C4-86C9-4A4D-B5CE-97A2BCF611D3}" destId="{8473D2FF-CAFD-904D-BB68-4A44906E5F6A}" srcOrd="0" destOrd="0" parTransId="{34F9A4DC-0E2F-0545-8110-50189B029709}" sibTransId="{3BFD8ACF-886B-9B4D-A260-92023173121E}"/>
    <dgm:cxn modelId="{0CCA8A36-83CC-A343-AFEA-FAC071DE9D6D}" type="presOf" srcId="{6E5BB9C4-86C9-4A4D-B5CE-97A2BCF611D3}" destId="{CEDBB3DE-F939-7B44-B37E-59540A85C7F9}" srcOrd="0" destOrd="0" presId="urn:microsoft.com/office/officeart/2005/8/layout/vList4"/>
    <dgm:cxn modelId="{7B6D0C3D-027F-8841-8493-308335F4BD73}" type="presOf" srcId="{818CE9F3-CAF4-884E-A6E8-AB6577B721A8}" destId="{1230BA1B-86B0-AD44-9184-F85CA7F54C9C}" srcOrd="0" destOrd="1" presId="urn:microsoft.com/office/officeart/2005/8/layout/vList4"/>
    <dgm:cxn modelId="{E3B45642-B7C1-2345-A985-572E4F22D5D0}" srcId="{10B00A23-CF66-A541-88A3-2C9B3522AAA3}" destId="{C8DD3CE3-EACB-BC45-8C84-F0B61508022F}" srcOrd="1" destOrd="0" parTransId="{832DD421-A612-214A-9379-B6A0E054DB8B}" sibTransId="{02BF536E-1E70-2440-9BF6-D95C6105D67A}"/>
    <dgm:cxn modelId="{8E3CAA44-4848-2F47-BBEF-3E45D742DED2}" srcId="{5E0A7ADD-4DAD-9348-8F97-B435A9BA0625}" destId="{10B00A23-CF66-A541-88A3-2C9B3522AAA3}" srcOrd="1" destOrd="0" parTransId="{85808B7D-45CA-4044-BBBE-D736C2947B4E}" sibTransId="{0FABEF20-7C64-ED4B-88B8-FDD540AF7044}"/>
    <dgm:cxn modelId="{6987C048-C102-D340-B5B3-3016BC6D5800}" srcId="{5E0A7ADD-4DAD-9348-8F97-B435A9BA0625}" destId="{DE64C6B3-F2B1-0D47-A155-0F9A74CA57E6}" srcOrd="2" destOrd="0" parTransId="{DB1186A1-3C56-1E40-96FF-583345A69F24}" sibTransId="{C8C311C6-F216-C046-8DAE-3F663F5DB443}"/>
    <dgm:cxn modelId="{A831824C-28E1-9549-9BF2-CF414536344C}" type="presOf" srcId="{8473D2FF-CAFD-904D-BB68-4A44906E5F6A}" destId="{AB7BF147-DCB8-C84B-A29C-9FCCF3FB2AF9}" srcOrd="1" destOrd="1" presId="urn:microsoft.com/office/officeart/2005/8/layout/vList4"/>
    <dgm:cxn modelId="{82B8996F-62E6-EC46-982B-521CB7F94509}" type="presOf" srcId="{3D4AC504-72DD-3642-8F08-FBDA7B7ABB99}" destId="{BBBCB2F1-D99E-E946-989C-1535FEC23B71}" srcOrd="1" destOrd="1" presId="urn:microsoft.com/office/officeart/2005/8/layout/vList4"/>
    <dgm:cxn modelId="{163B8B7D-1271-F24A-A77F-D853E5307174}" type="presOf" srcId="{818CE9F3-CAF4-884E-A6E8-AB6577B721A8}" destId="{D698D257-ECB9-584F-9ED0-BD404C1C8B6F}" srcOrd="1" destOrd="1" presId="urn:microsoft.com/office/officeart/2005/8/layout/vList4"/>
    <dgm:cxn modelId="{DE858680-0F1B-CB40-8682-5CEAA056EC7D}" type="presOf" srcId="{C8DD3CE3-EACB-BC45-8C84-F0B61508022F}" destId="{39C26527-10F4-4E41-8B80-DEA6B5513285}" srcOrd="0" destOrd="2" presId="urn:microsoft.com/office/officeart/2005/8/layout/vList4"/>
    <dgm:cxn modelId="{31345082-E407-864F-ABD5-AFB1A2D64BCE}" type="presOf" srcId="{DE64C6B3-F2B1-0D47-A155-0F9A74CA57E6}" destId="{1230BA1B-86B0-AD44-9184-F85CA7F54C9C}" srcOrd="0" destOrd="0" presId="urn:microsoft.com/office/officeart/2005/8/layout/vList4"/>
    <dgm:cxn modelId="{DE9E3B91-5EAD-BA4F-ACBA-C86FA6FF5295}" type="presOf" srcId="{8473D2FF-CAFD-904D-BB68-4A44906E5F6A}" destId="{CEDBB3DE-F939-7B44-B37E-59540A85C7F9}" srcOrd="0" destOrd="1" presId="urn:microsoft.com/office/officeart/2005/8/layout/vList4"/>
    <dgm:cxn modelId="{B0BA06A1-39B5-1641-B8DD-100746E7CDFE}" type="presOf" srcId="{C8DD3CE3-EACB-BC45-8C84-F0B61508022F}" destId="{BBBCB2F1-D99E-E946-989C-1535FEC23B71}" srcOrd="1" destOrd="2" presId="urn:microsoft.com/office/officeart/2005/8/layout/vList4"/>
    <dgm:cxn modelId="{FA1FC2C5-0BA0-AF4C-9E79-1136D8C90106}" type="presOf" srcId="{DE64C6B3-F2B1-0D47-A155-0F9A74CA57E6}" destId="{D698D257-ECB9-584F-9ED0-BD404C1C8B6F}" srcOrd="1" destOrd="0" presId="urn:microsoft.com/office/officeart/2005/8/layout/vList4"/>
    <dgm:cxn modelId="{51FAF6E1-041C-EF40-A39F-23AC594403A6}" type="presOf" srcId="{10B00A23-CF66-A541-88A3-2C9B3522AAA3}" destId="{BBBCB2F1-D99E-E946-989C-1535FEC23B71}" srcOrd="1" destOrd="0" presId="urn:microsoft.com/office/officeart/2005/8/layout/vList4"/>
    <dgm:cxn modelId="{C1267FE4-2A0B-CB48-81CF-5AD3BDBBBB90}" type="presOf" srcId="{5E0A7ADD-4DAD-9348-8F97-B435A9BA0625}" destId="{32DAA4AC-7A20-B543-BC7B-29C1CA84CB33}" srcOrd="0" destOrd="0" presId="urn:microsoft.com/office/officeart/2005/8/layout/vList4"/>
    <dgm:cxn modelId="{7C70EDF2-CFEE-D64D-85C5-7E55D317BB1B}" type="presOf" srcId="{10B00A23-CF66-A541-88A3-2C9B3522AAA3}" destId="{39C26527-10F4-4E41-8B80-DEA6B5513285}" srcOrd="0" destOrd="0" presId="urn:microsoft.com/office/officeart/2005/8/layout/vList4"/>
    <dgm:cxn modelId="{918633FB-F447-E346-AAB6-8786D47A6A74}" srcId="{DE64C6B3-F2B1-0D47-A155-0F9A74CA57E6}" destId="{818CE9F3-CAF4-884E-A6E8-AB6577B721A8}" srcOrd="0" destOrd="0" parTransId="{BDA39F19-1ABA-0C49-92FF-6BF91CB144A2}" sibTransId="{4789661F-5230-BE42-8D27-11BCC7353B16}"/>
    <dgm:cxn modelId="{F3EEA8FE-CAE7-FD46-AA30-EC84837F76EB}" type="presOf" srcId="{3D4AC504-72DD-3642-8F08-FBDA7B7ABB99}" destId="{39C26527-10F4-4E41-8B80-DEA6B5513285}" srcOrd="0" destOrd="1" presId="urn:microsoft.com/office/officeart/2005/8/layout/vList4"/>
    <dgm:cxn modelId="{C73F7F4D-9217-8241-9041-6B4E0C1AAA17}" type="presParOf" srcId="{32DAA4AC-7A20-B543-BC7B-29C1CA84CB33}" destId="{7ED4B00B-4B8D-3148-8CEA-7F9F1CF2F8E7}" srcOrd="0" destOrd="0" presId="urn:microsoft.com/office/officeart/2005/8/layout/vList4"/>
    <dgm:cxn modelId="{E573E88E-3E2A-D047-B621-1CE44DB06358}" type="presParOf" srcId="{7ED4B00B-4B8D-3148-8CEA-7F9F1CF2F8E7}" destId="{CEDBB3DE-F939-7B44-B37E-59540A85C7F9}" srcOrd="0" destOrd="0" presId="urn:microsoft.com/office/officeart/2005/8/layout/vList4"/>
    <dgm:cxn modelId="{51A3FD9C-9E4D-034D-8827-50FE77F16F33}" type="presParOf" srcId="{7ED4B00B-4B8D-3148-8CEA-7F9F1CF2F8E7}" destId="{B4621DF7-4EC4-2347-A586-98DF5D450A5B}" srcOrd="1" destOrd="0" presId="urn:microsoft.com/office/officeart/2005/8/layout/vList4"/>
    <dgm:cxn modelId="{23FFB936-2145-2740-9346-4285777FCC42}" type="presParOf" srcId="{7ED4B00B-4B8D-3148-8CEA-7F9F1CF2F8E7}" destId="{AB7BF147-DCB8-C84B-A29C-9FCCF3FB2AF9}" srcOrd="2" destOrd="0" presId="urn:microsoft.com/office/officeart/2005/8/layout/vList4"/>
    <dgm:cxn modelId="{B6328344-425C-564B-9F69-ABE8D4FC4B5A}" type="presParOf" srcId="{32DAA4AC-7A20-B543-BC7B-29C1CA84CB33}" destId="{31A172FD-E770-7940-9D6D-94462D126EDD}" srcOrd="1" destOrd="0" presId="urn:microsoft.com/office/officeart/2005/8/layout/vList4"/>
    <dgm:cxn modelId="{95759C9B-6A7A-6349-BE64-12D7DBE60AA7}" type="presParOf" srcId="{32DAA4AC-7A20-B543-BC7B-29C1CA84CB33}" destId="{83C62E8E-6CD3-4847-8703-9225F97457E5}" srcOrd="2" destOrd="0" presId="urn:microsoft.com/office/officeart/2005/8/layout/vList4"/>
    <dgm:cxn modelId="{3B9F6239-C278-7E4B-94FE-96027F467441}" type="presParOf" srcId="{83C62E8E-6CD3-4847-8703-9225F97457E5}" destId="{39C26527-10F4-4E41-8B80-DEA6B5513285}" srcOrd="0" destOrd="0" presId="urn:microsoft.com/office/officeart/2005/8/layout/vList4"/>
    <dgm:cxn modelId="{6279D846-29AC-0449-ACF5-437861A998A9}" type="presParOf" srcId="{83C62E8E-6CD3-4847-8703-9225F97457E5}" destId="{82BC5352-B98A-9B40-A745-289BBD624BB4}" srcOrd="1" destOrd="0" presId="urn:microsoft.com/office/officeart/2005/8/layout/vList4"/>
    <dgm:cxn modelId="{00774760-F2A9-6D4E-9EFD-BD6F88C6C671}" type="presParOf" srcId="{83C62E8E-6CD3-4847-8703-9225F97457E5}" destId="{BBBCB2F1-D99E-E946-989C-1535FEC23B71}" srcOrd="2" destOrd="0" presId="urn:microsoft.com/office/officeart/2005/8/layout/vList4"/>
    <dgm:cxn modelId="{830A0B5D-8611-AC42-BBE9-84B364330543}" type="presParOf" srcId="{32DAA4AC-7A20-B543-BC7B-29C1CA84CB33}" destId="{E40FE6D7-8E84-F44F-8187-04A56865C299}" srcOrd="3" destOrd="0" presId="urn:microsoft.com/office/officeart/2005/8/layout/vList4"/>
    <dgm:cxn modelId="{B6979775-7A4D-7348-90A0-E65D21D75D7F}" type="presParOf" srcId="{32DAA4AC-7A20-B543-BC7B-29C1CA84CB33}" destId="{8D2451B1-876F-0744-A859-A1E4B6386F25}" srcOrd="4" destOrd="0" presId="urn:microsoft.com/office/officeart/2005/8/layout/vList4"/>
    <dgm:cxn modelId="{189CB317-2BF4-7744-A5CE-BEAFB0A76FD1}" type="presParOf" srcId="{8D2451B1-876F-0744-A859-A1E4B6386F25}" destId="{1230BA1B-86B0-AD44-9184-F85CA7F54C9C}" srcOrd="0" destOrd="0" presId="urn:microsoft.com/office/officeart/2005/8/layout/vList4"/>
    <dgm:cxn modelId="{539B939B-9EF8-D644-A7F3-31DBD4E6C2F8}" type="presParOf" srcId="{8D2451B1-876F-0744-A859-A1E4B6386F25}" destId="{2AA452AF-AE27-4F44-90CC-15E2D4BF722A}" srcOrd="1" destOrd="0" presId="urn:microsoft.com/office/officeart/2005/8/layout/vList4"/>
    <dgm:cxn modelId="{F0814057-D92D-2B4E-8835-9A9CC32E3B8F}" type="presParOf" srcId="{8D2451B1-876F-0744-A859-A1E4B6386F25}" destId="{D698D257-ECB9-584F-9ED0-BD404C1C8B6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A81AC2-739B-6649-A726-C2516625EA07}"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29F28EB8-2A82-674E-8A1F-887ADA5250B3}">
      <dgm:prSet phldrT="[Text]" custT="1"/>
      <dgm:spPr/>
      <dgm:t>
        <a:bodyPr/>
        <a:lstStyle/>
        <a:p>
          <a:r>
            <a:rPr lang="en-US" sz="2400" dirty="0">
              <a:solidFill>
                <a:schemeClr val="tx1">
                  <a:lumMod val="50000"/>
                </a:schemeClr>
              </a:solidFill>
            </a:rPr>
            <a:t>Confirm Demand</a:t>
          </a:r>
        </a:p>
      </dgm:t>
    </dgm:pt>
    <dgm:pt modelId="{3F212511-8BFE-F54A-A918-A03CAA60342D}" type="parTrans" cxnId="{72B5AEF7-6FAE-9A46-A8AF-B148F5C99515}">
      <dgm:prSet/>
      <dgm:spPr/>
      <dgm:t>
        <a:bodyPr/>
        <a:lstStyle/>
        <a:p>
          <a:endParaRPr lang="en-US" sz="1100"/>
        </a:p>
      </dgm:t>
    </dgm:pt>
    <dgm:pt modelId="{F5288067-2F03-364F-98C1-42368DA501DC}" type="sibTrans" cxnId="{72B5AEF7-6FAE-9A46-A8AF-B148F5C99515}">
      <dgm:prSet/>
      <dgm:spPr/>
      <dgm:t>
        <a:bodyPr/>
        <a:lstStyle/>
        <a:p>
          <a:endParaRPr lang="en-US" sz="1100"/>
        </a:p>
      </dgm:t>
    </dgm:pt>
    <dgm:pt modelId="{B400207C-3332-2A4A-A8CB-1B8C89596452}">
      <dgm:prSet phldrT="[Text]" custT="1"/>
      <dgm:spPr/>
      <dgm:t>
        <a:bodyPr/>
        <a:lstStyle/>
        <a:p>
          <a:r>
            <a:rPr lang="en-US" sz="1200" dirty="0"/>
            <a:t>Publish blog to gauge interest in solution</a:t>
          </a:r>
        </a:p>
      </dgm:t>
    </dgm:pt>
    <dgm:pt modelId="{0C72C61B-5738-5949-81D3-F253FEC06C33}" type="parTrans" cxnId="{23BA3F7C-B718-3F47-BD5E-FA60E411A5F4}">
      <dgm:prSet/>
      <dgm:spPr/>
      <dgm:t>
        <a:bodyPr/>
        <a:lstStyle/>
        <a:p>
          <a:endParaRPr lang="en-US" sz="1100"/>
        </a:p>
      </dgm:t>
    </dgm:pt>
    <dgm:pt modelId="{8FBA5603-15F3-BC45-8C02-CBD1D0512177}" type="sibTrans" cxnId="{23BA3F7C-B718-3F47-BD5E-FA60E411A5F4}">
      <dgm:prSet/>
      <dgm:spPr/>
      <dgm:t>
        <a:bodyPr/>
        <a:lstStyle/>
        <a:p>
          <a:endParaRPr lang="en-US" sz="1100"/>
        </a:p>
      </dgm:t>
    </dgm:pt>
    <dgm:pt modelId="{6846B110-ACDB-5844-8138-0511A041121A}">
      <dgm:prSet phldrT="[Text]" custT="1"/>
      <dgm:spPr/>
      <dgm:t>
        <a:bodyPr/>
        <a:lstStyle/>
        <a:p>
          <a:r>
            <a:rPr lang="en-US" sz="1200" dirty="0"/>
            <a:t>Confirm unmet need in securing personal data on PCs/laptops</a:t>
          </a:r>
        </a:p>
      </dgm:t>
    </dgm:pt>
    <dgm:pt modelId="{240EEBA2-7743-F74B-963A-2124911337BC}" type="parTrans" cxnId="{0FBB1CB0-0D63-8944-923D-5A77A8DFCE3D}">
      <dgm:prSet/>
      <dgm:spPr/>
      <dgm:t>
        <a:bodyPr/>
        <a:lstStyle/>
        <a:p>
          <a:endParaRPr lang="en-US" sz="1100"/>
        </a:p>
      </dgm:t>
    </dgm:pt>
    <dgm:pt modelId="{0272A6BC-31B6-1449-AA57-5804EB436D2C}" type="sibTrans" cxnId="{0FBB1CB0-0D63-8944-923D-5A77A8DFCE3D}">
      <dgm:prSet/>
      <dgm:spPr/>
      <dgm:t>
        <a:bodyPr/>
        <a:lstStyle/>
        <a:p>
          <a:endParaRPr lang="en-US" sz="1100"/>
        </a:p>
      </dgm:t>
    </dgm:pt>
    <dgm:pt modelId="{A32089CB-637D-B44A-96AE-EC1B9E608C10}">
      <dgm:prSet phldrT="[Text]" custT="1"/>
      <dgm:spPr/>
      <dgm:t>
        <a:bodyPr/>
        <a:lstStyle/>
        <a:p>
          <a:r>
            <a:rPr lang="en-US" sz="2400" dirty="0">
              <a:solidFill>
                <a:schemeClr val="tx1">
                  <a:lumMod val="50000"/>
                </a:schemeClr>
              </a:solidFill>
            </a:rPr>
            <a:t>Build MVP</a:t>
          </a:r>
        </a:p>
      </dgm:t>
    </dgm:pt>
    <dgm:pt modelId="{14D0C069-CFDC-3046-A374-15C777FD4F61}" type="parTrans" cxnId="{DAAEBD09-0DD0-7E48-9B86-F84C501E8007}">
      <dgm:prSet/>
      <dgm:spPr/>
      <dgm:t>
        <a:bodyPr/>
        <a:lstStyle/>
        <a:p>
          <a:endParaRPr lang="en-US" sz="1100"/>
        </a:p>
      </dgm:t>
    </dgm:pt>
    <dgm:pt modelId="{8CD8F46B-A5C3-7F4B-8667-05295C21D3F0}" type="sibTrans" cxnId="{DAAEBD09-0DD0-7E48-9B86-F84C501E8007}">
      <dgm:prSet/>
      <dgm:spPr/>
      <dgm:t>
        <a:bodyPr/>
        <a:lstStyle/>
        <a:p>
          <a:endParaRPr lang="en-US" sz="1100"/>
        </a:p>
      </dgm:t>
    </dgm:pt>
    <dgm:pt modelId="{ACCF68C7-B3B9-9D48-BAA3-C8DDB0D49440}">
      <dgm:prSet phldrT="[Text]" custT="1"/>
      <dgm:spPr/>
      <dgm:t>
        <a:bodyPr/>
        <a:lstStyle/>
        <a:p>
          <a:r>
            <a:rPr lang="en-US" sz="1200" dirty="0"/>
            <a:t>MVP to (1) identify sensitive data based on SSN, etc. for PCs/laptops; (2) 1-click cleanup</a:t>
          </a:r>
        </a:p>
      </dgm:t>
    </dgm:pt>
    <dgm:pt modelId="{776385DD-61FC-C04E-8C99-19CFB975E770}" type="parTrans" cxnId="{AAAFD854-AA4F-2D44-8521-1ABEE69111F1}">
      <dgm:prSet/>
      <dgm:spPr/>
      <dgm:t>
        <a:bodyPr/>
        <a:lstStyle/>
        <a:p>
          <a:endParaRPr lang="en-US" sz="1100"/>
        </a:p>
      </dgm:t>
    </dgm:pt>
    <dgm:pt modelId="{FE43DF40-5253-ED4B-A3B2-5236CB2E76C7}" type="sibTrans" cxnId="{AAAFD854-AA4F-2D44-8521-1ABEE69111F1}">
      <dgm:prSet/>
      <dgm:spPr/>
      <dgm:t>
        <a:bodyPr/>
        <a:lstStyle/>
        <a:p>
          <a:endParaRPr lang="en-US" sz="1100"/>
        </a:p>
      </dgm:t>
    </dgm:pt>
    <dgm:pt modelId="{8DF16767-91D2-D442-A4FA-7BED3E782F7B}">
      <dgm:prSet phldrT="[Text]" custT="1"/>
      <dgm:spPr/>
      <dgm:t>
        <a:bodyPr/>
        <a:lstStyle/>
        <a:p>
          <a:r>
            <a:rPr lang="en-US" sz="1200" dirty="0"/>
            <a:t>Confirm value and grow adoption</a:t>
          </a:r>
        </a:p>
      </dgm:t>
    </dgm:pt>
    <dgm:pt modelId="{D8EE43C7-0866-5642-BD85-E7A177EB0DD0}" type="parTrans" cxnId="{D8192C2E-899F-5044-B7F7-B93EEFB31BFE}">
      <dgm:prSet/>
      <dgm:spPr/>
      <dgm:t>
        <a:bodyPr/>
        <a:lstStyle/>
        <a:p>
          <a:endParaRPr lang="en-US" sz="1100"/>
        </a:p>
      </dgm:t>
    </dgm:pt>
    <dgm:pt modelId="{3676D28C-A023-E244-8D1E-3C093333F795}" type="sibTrans" cxnId="{D8192C2E-899F-5044-B7F7-B93EEFB31BFE}">
      <dgm:prSet/>
      <dgm:spPr/>
      <dgm:t>
        <a:bodyPr/>
        <a:lstStyle/>
        <a:p>
          <a:endParaRPr lang="en-US" sz="1100"/>
        </a:p>
      </dgm:t>
    </dgm:pt>
    <dgm:pt modelId="{AE898279-C3EF-564F-AC80-34FE8B52E571}">
      <dgm:prSet phldrT="[Text]" custT="1"/>
      <dgm:spPr/>
      <dgm:t>
        <a:bodyPr/>
        <a:lstStyle/>
        <a:p>
          <a:r>
            <a:rPr lang="en-US" sz="2400" dirty="0">
              <a:solidFill>
                <a:schemeClr val="tx1">
                  <a:lumMod val="50000"/>
                </a:schemeClr>
              </a:solidFill>
            </a:rPr>
            <a:t>Enhance</a:t>
          </a:r>
        </a:p>
      </dgm:t>
    </dgm:pt>
    <dgm:pt modelId="{EB3BBAF8-67CE-F744-A9E1-BCC27A806E2A}" type="parTrans" cxnId="{06FA22C8-7B9B-9D4D-A944-26940FC92124}">
      <dgm:prSet/>
      <dgm:spPr/>
      <dgm:t>
        <a:bodyPr/>
        <a:lstStyle/>
        <a:p>
          <a:endParaRPr lang="en-US" sz="1100"/>
        </a:p>
      </dgm:t>
    </dgm:pt>
    <dgm:pt modelId="{03904784-AC4E-2345-9CAD-B0FD6AE26FAB}" type="sibTrans" cxnId="{06FA22C8-7B9B-9D4D-A944-26940FC92124}">
      <dgm:prSet/>
      <dgm:spPr/>
      <dgm:t>
        <a:bodyPr/>
        <a:lstStyle/>
        <a:p>
          <a:endParaRPr lang="en-US" sz="1100"/>
        </a:p>
      </dgm:t>
    </dgm:pt>
    <dgm:pt modelId="{C54C75FB-7F4C-9644-8FC8-F0411050262B}">
      <dgm:prSet phldrT="[Text]" custT="1"/>
      <dgm:spPr/>
      <dgm:t>
        <a:bodyPr/>
        <a:lstStyle/>
        <a:p>
          <a:r>
            <a:rPr lang="en-US" sz="1200" dirty="0"/>
            <a:t>Add features to eliminate usage frictions and secure data</a:t>
          </a:r>
        </a:p>
      </dgm:t>
    </dgm:pt>
    <dgm:pt modelId="{7718E5EC-1FF9-7743-A836-1A278C5BB042}" type="parTrans" cxnId="{B0B27B8A-1109-2C45-B6E7-2374CC3E21E3}">
      <dgm:prSet/>
      <dgm:spPr/>
      <dgm:t>
        <a:bodyPr/>
        <a:lstStyle/>
        <a:p>
          <a:endParaRPr lang="en-US" sz="1100"/>
        </a:p>
      </dgm:t>
    </dgm:pt>
    <dgm:pt modelId="{8E4556C5-BCF2-0543-8D7F-09FB1121F0DE}" type="sibTrans" cxnId="{B0B27B8A-1109-2C45-B6E7-2374CC3E21E3}">
      <dgm:prSet/>
      <dgm:spPr/>
      <dgm:t>
        <a:bodyPr/>
        <a:lstStyle/>
        <a:p>
          <a:endParaRPr lang="en-US" sz="1100"/>
        </a:p>
      </dgm:t>
    </dgm:pt>
    <dgm:pt modelId="{AFB3D09D-126D-8F47-8346-220D06CE534F}">
      <dgm:prSet phldrT="[Text]" custT="1"/>
      <dgm:spPr/>
      <dgm:t>
        <a:bodyPr/>
        <a:lstStyle/>
        <a:p>
          <a:r>
            <a:rPr lang="en-US" sz="1200" dirty="0"/>
            <a:t>Monitor use of initial enhancement in selective user segments</a:t>
          </a:r>
        </a:p>
      </dgm:t>
    </dgm:pt>
    <dgm:pt modelId="{699D4F0C-3C35-824E-9078-E6F7044AD204}" type="parTrans" cxnId="{B323062B-A8FC-AA4E-99C8-4120525AC6BE}">
      <dgm:prSet/>
      <dgm:spPr/>
      <dgm:t>
        <a:bodyPr/>
        <a:lstStyle/>
        <a:p>
          <a:endParaRPr lang="en-US" sz="1100"/>
        </a:p>
      </dgm:t>
    </dgm:pt>
    <dgm:pt modelId="{74FFD051-3CCD-4D4C-B898-44826A1F83BF}" type="sibTrans" cxnId="{B323062B-A8FC-AA4E-99C8-4120525AC6BE}">
      <dgm:prSet/>
      <dgm:spPr/>
      <dgm:t>
        <a:bodyPr/>
        <a:lstStyle/>
        <a:p>
          <a:endParaRPr lang="en-US" sz="1100"/>
        </a:p>
      </dgm:t>
    </dgm:pt>
    <dgm:pt modelId="{7C945EEB-8C44-8747-80E6-52904EB50916}" type="pres">
      <dgm:prSet presAssocID="{95A81AC2-739B-6649-A726-C2516625EA07}" presName="Name0" presStyleCnt="0">
        <dgm:presLayoutVars>
          <dgm:chPref val="3"/>
          <dgm:dir/>
          <dgm:animLvl val="lvl"/>
          <dgm:resizeHandles/>
        </dgm:presLayoutVars>
      </dgm:prSet>
      <dgm:spPr/>
    </dgm:pt>
    <dgm:pt modelId="{BE2C987C-D5F0-EF4A-86EB-F8C43330CE51}" type="pres">
      <dgm:prSet presAssocID="{29F28EB8-2A82-674E-8A1F-887ADA5250B3}" presName="horFlow" presStyleCnt="0"/>
      <dgm:spPr/>
    </dgm:pt>
    <dgm:pt modelId="{72CB7E89-2DE3-6040-87B5-5325FC62FC44}" type="pres">
      <dgm:prSet presAssocID="{29F28EB8-2A82-674E-8A1F-887ADA5250B3}" presName="bigChev" presStyleLbl="node1" presStyleIdx="0" presStyleCnt="3"/>
      <dgm:spPr/>
    </dgm:pt>
    <dgm:pt modelId="{569A84E3-FF95-654F-999C-73C93A955453}" type="pres">
      <dgm:prSet presAssocID="{0C72C61B-5738-5949-81D3-F253FEC06C33}" presName="parTrans" presStyleCnt="0"/>
      <dgm:spPr/>
    </dgm:pt>
    <dgm:pt modelId="{2BCFE6DD-1DE7-5344-B8AC-FD096D3C89E8}" type="pres">
      <dgm:prSet presAssocID="{B400207C-3332-2A4A-A8CB-1B8C89596452}" presName="node" presStyleLbl="alignAccFollowNode1" presStyleIdx="0" presStyleCnt="6">
        <dgm:presLayoutVars>
          <dgm:bulletEnabled val="1"/>
        </dgm:presLayoutVars>
      </dgm:prSet>
      <dgm:spPr/>
    </dgm:pt>
    <dgm:pt modelId="{EAA911D1-9A7C-B74C-8E61-6EBBBD9E6E02}" type="pres">
      <dgm:prSet presAssocID="{8FBA5603-15F3-BC45-8C02-CBD1D0512177}" presName="sibTrans" presStyleCnt="0"/>
      <dgm:spPr/>
    </dgm:pt>
    <dgm:pt modelId="{0F4BA572-A8C5-EA46-9B64-B6DCCD92E2B5}" type="pres">
      <dgm:prSet presAssocID="{6846B110-ACDB-5844-8138-0511A041121A}" presName="node" presStyleLbl="alignAccFollowNode1" presStyleIdx="1" presStyleCnt="6">
        <dgm:presLayoutVars>
          <dgm:bulletEnabled val="1"/>
        </dgm:presLayoutVars>
      </dgm:prSet>
      <dgm:spPr/>
    </dgm:pt>
    <dgm:pt modelId="{B7C2EC4F-0509-FA41-B275-48E673DEA5FE}" type="pres">
      <dgm:prSet presAssocID="{29F28EB8-2A82-674E-8A1F-887ADA5250B3}" presName="vSp" presStyleCnt="0"/>
      <dgm:spPr/>
    </dgm:pt>
    <dgm:pt modelId="{A48AB313-34EE-D648-95CA-5553AD3B1CC2}" type="pres">
      <dgm:prSet presAssocID="{A32089CB-637D-B44A-96AE-EC1B9E608C10}" presName="horFlow" presStyleCnt="0"/>
      <dgm:spPr/>
    </dgm:pt>
    <dgm:pt modelId="{0DE1CCE3-9ECB-894B-B787-56D5D3BDF877}" type="pres">
      <dgm:prSet presAssocID="{A32089CB-637D-B44A-96AE-EC1B9E608C10}" presName="bigChev" presStyleLbl="node1" presStyleIdx="1" presStyleCnt="3"/>
      <dgm:spPr/>
    </dgm:pt>
    <dgm:pt modelId="{1110FF1E-EA66-0342-A0EE-8C5CE3BA2202}" type="pres">
      <dgm:prSet presAssocID="{776385DD-61FC-C04E-8C99-19CFB975E770}" presName="parTrans" presStyleCnt="0"/>
      <dgm:spPr/>
    </dgm:pt>
    <dgm:pt modelId="{838BEF99-83C3-6B42-80F5-4D1E403C863C}" type="pres">
      <dgm:prSet presAssocID="{ACCF68C7-B3B9-9D48-BAA3-C8DDB0D49440}" presName="node" presStyleLbl="alignAccFollowNode1" presStyleIdx="2" presStyleCnt="6">
        <dgm:presLayoutVars>
          <dgm:bulletEnabled val="1"/>
        </dgm:presLayoutVars>
      </dgm:prSet>
      <dgm:spPr/>
    </dgm:pt>
    <dgm:pt modelId="{B91BDAD1-99CE-6D48-B387-43043A3E9128}" type="pres">
      <dgm:prSet presAssocID="{FE43DF40-5253-ED4B-A3B2-5236CB2E76C7}" presName="sibTrans" presStyleCnt="0"/>
      <dgm:spPr/>
    </dgm:pt>
    <dgm:pt modelId="{B2108769-81D3-1946-BE95-B51B1395E3FC}" type="pres">
      <dgm:prSet presAssocID="{8DF16767-91D2-D442-A4FA-7BED3E782F7B}" presName="node" presStyleLbl="alignAccFollowNode1" presStyleIdx="3" presStyleCnt="6">
        <dgm:presLayoutVars>
          <dgm:bulletEnabled val="1"/>
        </dgm:presLayoutVars>
      </dgm:prSet>
      <dgm:spPr/>
    </dgm:pt>
    <dgm:pt modelId="{4441FBD1-C6F8-054A-BAE1-6CFAEE2BC2ED}" type="pres">
      <dgm:prSet presAssocID="{A32089CB-637D-B44A-96AE-EC1B9E608C10}" presName="vSp" presStyleCnt="0"/>
      <dgm:spPr/>
    </dgm:pt>
    <dgm:pt modelId="{3CE2DC52-2B48-F743-8CA2-62321C5C538B}" type="pres">
      <dgm:prSet presAssocID="{AE898279-C3EF-564F-AC80-34FE8B52E571}" presName="horFlow" presStyleCnt="0"/>
      <dgm:spPr/>
    </dgm:pt>
    <dgm:pt modelId="{C679595B-BC38-BB43-B6B0-16BB1476E66C}" type="pres">
      <dgm:prSet presAssocID="{AE898279-C3EF-564F-AC80-34FE8B52E571}" presName="bigChev" presStyleLbl="node1" presStyleIdx="2" presStyleCnt="3"/>
      <dgm:spPr/>
    </dgm:pt>
    <dgm:pt modelId="{C918BE5F-6D77-E344-9FB8-5FD0325EA314}" type="pres">
      <dgm:prSet presAssocID="{7718E5EC-1FF9-7743-A836-1A278C5BB042}" presName="parTrans" presStyleCnt="0"/>
      <dgm:spPr/>
    </dgm:pt>
    <dgm:pt modelId="{A25A0D20-52B7-E441-B686-32E574F7FA48}" type="pres">
      <dgm:prSet presAssocID="{C54C75FB-7F4C-9644-8FC8-F0411050262B}" presName="node" presStyleLbl="alignAccFollowNode1" presStyleIdx="4" presStyleCnt="6">
        <dgm:presLayoutVars>
          <dgm:bulletEnabled val="1"/>
        </dgm:presLayoutVars>
      </dgm:prSet>
      <dgm:spPr/>
    </dgm:pt>
    <dgm:pt modelId="{FEA06D42-8D11-AB4F-A6BA-7F62B5B6B1A8}" type="pres">
      <dgm:prSet presAssocID="{8E4556C5-BCF2-0543-8D7F-09FB1121F0DE}" presName="sibTrans" presStyleCnt="0"/>
      <dgm:spPr/>
    </dgm:pt>
    <dgm:pt modelId="{64991B7D-4098-5D42-8196-38D5374150A5}" type="pres">
      <dgm:prSet presAssocID="{AFB3D09D-126D-8F47-8346-220D06CE534F}" presName="node" presStyleLbl="alignAccFollowNode1" presStyleIdx="5" presStyleCnt="6">
        <dgm:presLayoutVars>
          <dgm:bulletEnabled val="1"/>
        </dgm:presLayoutVars>
      </dgm:prSet>
      <dgm:spPr/>
    </dgm:pt>
  </dgm:ptLst>
  <dgm:cxnLst>
    <dgm:cxn modelId="{DAAEBD09-0DD0-7E48-9B86-F84C501E8007}" srcId="{95A81AC2-739B-6649-A726-C2516625EA07}" destId="{A32089CB-637D-B44A-96AE-EC1B9E608C10}" srcOrd="1" destOrd="0" parTransId="{14D0C069-CFDC-3046-A374-15C777FD4F61}" sibTransId="{8CD8F46B-A5C3-7F4B-8667-05295C21D3F0}"/>
    <dgm:cxn modelId="{DAD84911-0F95-7B4C-A7D8-A8D733E610AA}" type="presOf" srcId="{95A81AC2-739B-6649-A726-C2516625EA07}" destId="{7C945EEB-8C44-8747-80E6-52904EB50916}" srcOrd="0" destOrd="0" presId="urn:microsoft.com/office/officeart/2005/8/layout/lProcess3"/>
    <dgm:cxn modelId="{9BDE9217-E2D1-9140-A5C6-C541925E2236}" type="presOf" srcId="{C54C75FB-7F4C-9644-8FC8-F0411050262B}" destId="{A25A0D20-52B7-E441-B686-32E574F7FA48}" srcOrd="0" destOrd="0" presId="urn:microsoft.com/office/officeart/2005/8/layout/lProcess3"/>
    <dgm:cxn modelId="{B323062B-A8FC-AA4E-99C8-4120525AC6BE}" srcId="{AE898279-C3EF-564F-AC80-34FE8B52E571}" destId="{AFB3D09D-126D-8F47-8346-220D06CE534F}" srcOrd="1" destOrd="0" parTransId="{699D4F0C-3C35-824E-9078-E6F7044AD204}" sibTransId="{74FFD051-3CCD-4D4C-B898-44826A1F83BF}"/>
    <dgm:cxn modelId="{D8192C2E-899F-5044-B7F7-B93EEFB31BFE}" srcId="{A32089CB-637D-B44A-96AE-EC1B9E608C10}" destId="{8DF16767-91D2-D442-A4FA-7BED3E782F7B}" srcOrd="1" destOrd="0" parTransId="{D8EE43C7-0866-5642-BD85-E7A177EB0DD0}" sibTransId="{3676D28C-A023-E244-8D1E-3C093333F795}"/>
    <dgm:cxn modelId="{DFC89848-5E07-BF49-B3B5-7DFB16A54326}" type="presOf" srcId="{ACCF68C7-B3B9-9D48-BAA3-C8DDB0D49440}" destId="{838BEF99-83C3-6B42-80F5-4D1E403C863C}" srcOrd="0" destOrd="0" presId="urn:microsoft.com/office/officeart/2005/8/layout/lProcess3"/>
    <dgm:cxn modelId="{AAAFD854-AA4F-2D44-8521-1ABEE69111F1}" srcId="{A32089CB-637D-B44A-96AE-EC1B9E608C10}" destId="{ACCF68C7-B3B9-9D48-BAA3-C8DDB0D49440}" srcOrd="0" destOrd="0" parTransId="{776385DD-61FC-C04E-8C99-19CFB975E770}" sibTransId="{FE43DF40-5253-ED4B-A3B2-5236CB2E76C7}"/>
    <dgm:cxn modelId="{A633375D-CCD2-6A4D-ABEE-8AF445971C27}" type="presOf" srcId="{AFB3D09D-126D-8F47-8346-220D06CE534F}" destId="{64991B7D-4098-5D42-8196-38D5374150A5}" srcOrd="0" destOrd="0" presId="urn:microsoft.com/office/officeart/2005/8/layout/lProcess3"/>
    <dgm:cxn modelId="{BEF2E76C-F596-374A-B44A-85B7A82B4709}" type="presOf" srcId="{B400207C-3332-2A4A-A8CB-1B8C89596452}" destId="{2BCFE6DD-1DE7-5344-B8AC-FD096D3C89E8}" srcOrd="0" destOrd="0" presId="urn:microsoft.com/office/officeart/2005/8/layout/lProcess3"/>
    <dgm:cxn modelId="{23BA3F7C-B718-3F47-BD5E-FA60E411A5F4}" srcId="{29F28EB8-2A82-674E-8A1F-887ADA5250B3}" destId="{B400207C-3332-2A4A-A8CB-1B8C89596452}" srcOrd="0" destOrd="0" parTransId="{0C72C61B-5738-5949-81D3-F253FEC06C33}" sibTransId="{8FBA5603-15F3-BC45-8C02-CBD1D0512177}"/>
    <dgm:cxn modelId="{A0C25D83-29C0-404C-93DC-5532813013AB}" type="presOf" srcId="{AE898279-C3EF-564F-AC80-34FE8B52E571}" destId="{C679595B-BC38-BB43-B6B0-16BB1476E66C}" srcOrd="0" destOrd="0" presId="urn:microsoft.com/office/officeart/2005/8/layout/lProcess3"/>
    <dgm:cxn modelId="{B0B27B8A-1109-2C45-B6E7-2374CC3E21E3}" srcId="{AE898279-C3EF-564F-AC80-34FE8B52E571}" destId="{C54C75FB-7F4C-9644-8FC8-F0411050262B}" srcOrd="0" destOrd="0" parTransId="{7718E5EC-1FF9-7743-A836-1A278C5BB042}" sibTransId="{8E4556C5-BCF2-0543-8D7F-09FB1121F0DE}"/>
    <dgm:cxn modelId="{55A47A8C-DC2B-3C45-A93F-DC81D29711DD}" type="presOf" srcId="{A32089CB-637D-B44A-96AE-EC1B9E608C10}" destId="{0DE1CCE3-9ECB-894B-B787-56D5D3BDF877}" srcOrd="0" destOrd="0" presId="urn:microsoft.com/office/officeart/2005/8/layout/lProcess3"/>
    <dgm:cxn modelId="{0FBB1CB0-0D63-8944-923D-5A77A8DFCE3D}" srcId="{29F28EB8-2A82-674E-8A1F-887ADA5250B3}" destId="{6846B110-ACDB-5844-8138-0511A041121A}" srcOrd="1" destOrd="0" parTransId="{240EEBA2-7743-F74B-963A-2124911337BC}" sibTransId="{0272A6BC-31B6-1449-AA57-5804EB436D2C}"/>
    <dgm:cxn modelId="{3BF69CBA-184B-2A4D-920E-663002C58C14}" type="presOf" srcId="{29F28EB8-2A82-674E-8A1F-887ADA5250B3}" destId="{72CB7E89-2DE3-6040-87B5-5325FC62FC44}" srcOrd="0" destOrd="0" presId="urn:microsoft.com/office/officeart/2005/8/layout/lProcess3"/>
    <dgm:cxn modelId="{A26D5ABD-CD9B-834E-8C23-68341911E9C3}" type="presOf" srcId="{8DF16767-91D2-D442-A4FA-7BED3E782F7B}" destId="{B2108769-81D3-1946-BE95-B51B1395E3FC}" srcOrd="0" destOrd="0" presId="urn:microsoft.com/office/officeart/2005/8/layout/lProcess3"/>
    <dgm:cxn modelId="{06FA22C8-7B9B-9D4D-A944-26940FC92124}" srcId="{95A81AC2-739B-6649-A726-C2516625EA07}" destId="{AE898279-C3EF-564F-AC80-34FE8B52E571}" srcOrd="2" destOrd="0" parTransId="{EB3BBAF8-67CE-F744-A9E1-BCC27A806E2A}" sibTransId="{03904784-AC4E-2345-9CAD-B0FD6AE26FAB}"/>
    <dgm:cxn modelId="{490CD5DC-4070-8448-AD78-DCB51EFFF8EF}" type="presOf" srcId="{6846B110-ACDB-5844-8138-0511A041121A}" destId="{0F4BA572-A8C5-EA46-9B64-B6DCCD92E2B5}" srcOrd="0" destOrd="0" presId="urn:microsoft.com/office/officeart/2005/8/layout/lProcess3"/>
    <dgm:cxn modelId="{72B5AEF7-6FAE-9A46-A8AF-B148F5C99515}" srcId="{95A81AC2-739B-6649-A726-C2516625EA07}" destId="{29F28EB8-2A82-674E-8A1F-887ADA5250B3}" srcOrd="0" destOrd="0" parTransId="{3F212511-8BFE-F54A-A918-A03CAA60342D}" sibTransId="{F5288067-2F03-364F-98C1-42368DA501DC}"/>
    <dgm:cxn modelId="{8C970428-EF3E-B142-A3F9-2E53422236FA}" type="presParOf" srcId="{7C945EEB-8C44-8747-80E6-52904EB50916}" destId="{BE2C987C-D5F0-EF4A-86EB-F8C43330CE51}" srcOrd="0" destOrd="0" presId="urn:microsoft.com/office/officeart/2005/8/layout/lProcess3"/>
    <dgm:cxn modelId="{34FCB414-5263-4147-8A85-97905A4AE194}" type="presParOf" srcId="{BE2C987C-D5F0-EF4A-86EB-F8C43330CE51}" destId="{72CB7E89-2DE3-6040-87B5-5325FC62FC44}" srcOrd="0" destOrd="0" presId="urn:microsoft.com/office/officeart/2005/8/layout/lProcess3"/>
    <dgm:cxn modelId="{20377C04-FA74-6344-B328-5178B047C52F}" type="presParOf" srcId="{BE2C987C-D5F0-EF4A-86EB-F8C43330CE51}" destId="{569A84E3-FF95-654F-999C-73C93A955453}" srcOrd="1" destOrd="0" presId="urn:microsoft.com/office/officeart/2005/8/layout/lProcess3"/>
    <dgm:cxn modelId="{A7F0FE64-F1D5-5F49-9B7A-50B6E49A9312}" type="presParOf" srcId="{BE2C987C-D5F0-EF4A-86EB-F8C43330CE51}" destId="{2BCFE6DD-1DE7-5344-B8AC-FD096D3C89E8}" srcOrd="2" destOrd="0" presId="urn:microsoft.com/office/officeart/2005/8/layout/lProcess3"/>
    <dgm:cxn modelId="{F7BBC5C4-F82B-964B-9AA8-ED44A4542A0E}" type="presParOf" srcId="{BE2C987C-D5F0-EF4A-86EB-F8C43330CE51}" destId="{EAA911D1-9A7C-B74C-8E61-6EBBBD9E6E02}" srcOrd="3" destOrd="0" presId="urn:microsoft.com/office/officeart/2005/8/layout/lProcess3"/>
    <dgm:cxn modelId="{64148B5E-8DD6-4D49-B5A2-E3644383507B}" type="presParOf" srcId="{BE2C987C-D5F0-EF4A-86EB-F8C43330CE51}" destId="{0F4BA572-A8C5-EA46-9B64-B6DCCD92E2B5}" srcOrd="4" destOrd="0" presId="urn:microsoft.com/office/officeart/2005/8/layout/lProcess3"/>
    <dgm:cxn modelId="{D9CFDCC2-8282-EA47-B17D-D535847DBD08}" type="presParOf" srcId="{7C945EEB-8C44-8747-80E6-52904EB50916}" destId="{B7C2EC4F-0509-FA41-B275-48E673DEA5FE}" srcOrd="1" destOrd="0" presId="urn:microsoft.com/office/officeart/2005/8/layout/lProcess3"/>
    <dgm:cxn modelId="{D1E73473-9F7D-3D4B-9EFA-FF207F56420B}" type="presParOf" srcId="{7C945EEB-8C44-8747-80E6-52904EB50916}" destId="{A48AB313-34EE-D648-95CA-5553AD3B1CC2}" srcOrd="2" destOrd="0" presId="urn:microsoft.com/office/officeart/2005/8/layout/lProcess3"/>
    <dgm:cxn modelId="{D367CC9B-DFC8-9848-9E32-7E27C4ED3FA2}" type="presParOf" srcId="{A48AB313-34EE-D648-95CA-5553AD3B1CC2}" destId="{0DE1CCE3-9ECB-894B-B787-56D5D3BDF877}" srcOrd="0" destOrd="0" presId="urn:microsoft.com/office/officeart/2005/8/layout/lProcess3"/>
    <dgm:cxn modelId="{5DCAD1EC-BD09-0741-AD72-649BEFA1FA0E}" type="presParOf" srcId="{A48AB313-34EE-D648-95CA-5553AD3B1CC2}" destId="{1110FF1E-EA66-0342-A0EE-8C5CE3BA2202}" srcOrd="1" destOrd="0" presId="urn:microsoft.com/office/officeart/2005/8/layout/lProcess3"/>
    <dgm:cxn modelId="{089F788D-2CF3-6245-8A43-EA21AC1761DA}" type="presParOf" srcId="{A48AB313-34EE-D648-95CA-5553AD3B1CC2}" destId="{838BEF99-83C3-6B42-80F5-4D1E403C863C}" srcOrd="2" destOrd="0" presId="urn:microsoft.com/office/officeart/2005/8/layout/lProcess3"/>
    <dgm:cxn modelId="{A18FDED3-195C-DD49-9DC3-43C92B5DF984}" type="presParOf" srcId="{A48AB313-34EE-D648-95CA-5553AD3B1CC2}" destId="{B91BDAD1-99CE-6D48-B387-43043A3E9128}" srcOrd="3" destOrd="0" presId="urn:microsoft.com/office/officeart/2005/8/layout/lProcess3"/>
    <dgm:cxn modelId="{CACD40C8-8028-5049-9517-A7429E82F254}" type="presParOf" srcId="{A48AB313-34EE-D648-95CA-5553AD3B1CC2}" destId="{B2108769-81D3-1946-BE95-B51B1395E3FC}" srcOrd="4" destOrd="0" presId="urn:microsoft.com/office/officeart/2005/8/layout/lProcess3"/>
    <dgm:cxn modelId="{E7F0EF60-B442-3A43-8966-DF8930FA47EC}" type="presParOf" srcId="{7C945EEB-8C44-8747-80E6-52904EB50916}" destId="{4441FBD1-C6F8-054A-BAE1-6CFAEE2BC2ED}" srcOrd="3" destOrd="0" presId="urn:microsoft.com/office/officeart/2005/8/layout/lProcess3"/>
    <dgm:cxn modelId="{C6536238-3A3C-AE4F-86C9-3F01808977F8}" type="presParOf" srcId="{7C945EEB-8C44-8747-80E6-52904EB50916}" destId="{3CE2DC52-2B48-F743-8CA2-62321C5C538B}" srcOrd="4" destOrd="0" presId="urn:microsoft.com/office/officeart/2005/8/layout/lProcess3"/>
    <dgm:cxn modelId="{574CA6B1-5E8B-F341-9CF2-B2E1780CE7A7}" type="presParOf" srcId="{3CE2DC52-2B48-F743-8CA2-62321C5C538B}" destId="{C679595B-BC38-BB43-B6B0-16BB1476E66C}" srcOrd="0" destOrd="0" presId="urn:microsoft.com/office/officeart/2005/8/layout/lProcess3"/>
    <dgm:cxn modelId="{74F2F388-775B-1841-B3CF-A70D0C6AAA1A}" type="presParOf" srcId="{3CE2DC52-2B48-F743-8CA2-62321C5C538B}" destId="{C918BE5F-6D77-E344-9FB8-5FD0325EA314}" srcOrd="1" destOrd="0" presId="urn:microsoft.com/office/officeart/2005/8/layout/lProcess3"/>
    <dgm:cxn modelId="{79A1C086-2F7B-2F47-AC80-5277C6AA2C84}" type="presParOf" srcId="{3CE2DC52-2B48-F743-8CA2-62321C5C538B}" destId="{A25A0D20-52B7-E441-B686-32E574F7FA48}" srcOrd="2" destOrd="0" presId="urn:microsoft.com/office/officeart/2005/8/layout/lProcess3"/>
    <dgm:cxn modelId="{A7665E84-7CB0-C248-96E3-B3C9E9F548CD}" type="presParOf" srcId="{3CE2DC52-2B48-F743-8CA2-62321C5C538B}" destId="{FEA06D42-8D11-AB4F-A6BA-7F62B5B6B1A8}" srcOrd="3" destOrd="0" presId="urn:microsoft.com/office/officeart/2005/8/layout/lProcess3"/>
    <dgm:cxn modelId="{0014D249-286A-2344-9312-E834FA1AD413}" type="presParOf" srcId="{3CE2DC52-2B48-F743-8CA2-62321C5C538B}" destId="{64991B7D-4098-5D42-8196-38D5374150A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7450E-A058-AB45-94BC-6BF8C81701A9}">
      <dsp:nvSpPr>
        <dsp:cNvPr id="0" name=""/>
        <dsp:cNvSpPr/>
      </dsp:nvSpPr>
      <dsp:spPr>
        <a:xfrm>
          <a:off x="2517069" y="427125"/>
          <a:ext cx="2852561" cy="2852561"/>
        </a:xfrm>
        <a:prstGeom prst="blockArc">
          <a:avLst>
            <a:gd name="adj1" fmla="val 10800000"/>
            <a:gd name="adj2" fmla="val 16200000"/>
            <a:gd name="adj3" fmla="val 464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EBF838A7-0AE0-E84C-9E0A-A67CDEBB8D55}">
      <dsp:nvSpPr>
        <dsp:cNvPr id="0" name=""/>
        <dsp:cNvSpPr/>
      </dsp:nvSpPr>
      <dsp:spPr>
        <a:xfrm>
          <a:off x="2517069" y="427125"/>
          <a:ext cx="2852561" cy="2852561"/>
        </a:xfrm>
        <a:prstGeom prst="blockArc">
          <a:avLst>
            <a:gd name="adj1" fmla="val 5400000"/>
            <a:gd name="adj2" fmla="val 10800000"/>
            <a:gd name="adj3" fmla="val 464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11EB3DD1-9178-8749-9705-3D289CD71E8E}">
      <dsp:nvSpPr>
        <dsp:cNvPr id="0" name=""/>
        <dsp:cNvSpPr/>
      </dsp:nvSpPr>
      <dsp:spPr>
        <a:xfrm>
          <a:off x="2517069" y="427125"/>
          <a:ext cx="2852561" cy="2852561"/>
        </a:xfrm>
        <a:prstGeom prst="blockArc">
          <a:avLst>
            <a:gd name="adj1" fmla="val 0"/>
            <a:gd name="adj2" fmla="val 5400000"/>
            <a:gd name="adj3" fmla="val 464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6D33A72A-5B2F-5E4E-89FF-CFDA71ED8D52}">
      <dsp:nvSpPr>
        <dsp:cNvPr id="0" name=""/>
        <dsp:cNvSpPr/>
      </dsp:nvSpPr>
      <dsp:spPr>
        <a:xfrm>
          <a:off x="2517069" y="427125"/>
          <a:ext cx="2852561" cy="2852561"/>
        </a:xfrm>
        <a:prstGeom prst="blockArc">
          <a:avLst>
            <a:gd name="adj1" fmla="val 16200000"/>
            <a:gd name="adj2" fmla="val 0"/>
            <a:gd name="adj3" fmla="val 4640"/>
          </a:avLst>
        </a:prstGeom>
        <a:solidFill>
          <a:schemeClr val="bg1">
            <a:lumMod val="95000"/>
          </a:schemeClr>
        </a:solidFill>
        <a:ln>
          <a:noFill/>
        </a:ln>
        <a:effectLst/>
      </dsp:spPr>
      <dsp:style>
        <a:lnRef idx="0">
          <a:scrgbClr r="0" g="0" b="0"/>
        </a:lnRef>
        <a:fillRef idx="1">
          <a:scrgbClr r="0" g="0" b="0"/>
        </a:fillRef>
        <a:effectRef idx="0">
          <a:scrgbClr r="0" g="0" b="0"/>
        </a:effectRef>
        <a:fontRef idx="minor">
          <a:schemeClr val="lt1"/>
        </a:fontRef>
      </dsp:style>
    </dsp:sp>
    <dsp:sp modelId="{CD91036F-976F-7748-8E5D-9FE0CA9C3185}">
      <dsp:nvSpPr>
        <dsp:cNvPr id="0" name=""/>
        <dsp:cNvSpPr/>
      </dsp:nvSpPr>
      <dsp:spPr>
        <a:xfrm>
          <a:off x="3112785" y="1003603"/>
          <a:ext cx="1661129" cy="1699604"/>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Consumer Security</a:t>
          </a:r>
        </a:p>
      </dsp:txBody>
      <dsp:txXfrm>
        <a:off x="3356052" y="1252504"/>
        <a:ext cx="1174595" cy="1201802"/>
      </dsp:txXfrm>
    </dsp:sp>
    <dsp:sp modelId="{B7BBFAB5-B52D-FD4B-98BA-593261887A63}">
      <dsp:nvSpPr>
        <dsp:cNvPr id="0" name=""/>
        <dsp:cNvSpPr/>
      </dsp:nvSpPr>
      <dsp:spPr>
        <a:xfrm>
          <a:off x="3483741" y="608"/>
          <a:ext cx="919216" cy="919216"/>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Device Security</a:t>
          </a:r>
        </a:p>
      </dsp:txBody>
      <dsp:txXfrm>
        <a:off x="3618357" y="135224"/>
        <a:ext cx="649984" cy="649984"/>
      </dsp:txXfrm>
    </dsp:sp>
    <dsp:sp modelId="{7AE14BCD-0A46-E74F-9295-6AB12F05070D}">
      <dsp:nvSpPr>
        <dsp:cNvPr id="0" name=""/>
        <dsp:cNvSpPr/>
      </dsp:nvSpPr>
      <dsp:spPr>
        <a:xfrm>
          <a:off x="4876930" y="1393797"/>
          <a:ext cx="919216" cy="919216"/>
        </a:xfrm>
        <a:prstGeom prst="ellips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 Security</a:t>
          </a:r>
        </a:p>
      </dsp:txBody>
      <dsp:txXfrm>
        <a:off x="5011546" y="1528413"/>
        <a:ext cx="649984" cy="649984"/>
      </dsp:txXfrm>
    </dsp:sp>
    <dsp:sp modelId="{3B1A03C6-5A22-2D46-AE5B-13621C7221A1}">
      <dsp:nvSpPr>
        <dsp:cNvPr id="0" name=""/>
        <dsp:cNvSpPr/>
      </dsp:nvSpPr>
      <dsp:spPr>
        <a:xfrm>
          <a:off x="3483741" y="2786986"/>
          <a:ext cx="919216" cy="9192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ID Related Services</a:t>
          </a:r>
        </a:p>
      </dsp:txBody>
      <dsp:txXfrm>
        <a:off x="3618357" y="2921602"/>
        <a:ext cx="649984" cy="649984"/>
      </dsp:txXfrm>
    </dsp:sp>
    <dsp:sp modelId="{D49C0B62-F910-B44D-9D99-1101639CABC1}">
      <dsp:nvSpPr>
        <dsp:cNvPr id="0" name=""/>
        <dsp:cNvSpPr/>
      </dsp:nvSpPr>
      <dsp:spPr>
        <a:xfrm>
          <a:off x="2090552" y="1393797"/>
          <a:ext cx="919216" cy="919216"/>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Security</a:t>
          </a:r>
        </a:p>
      </dsp:txBody>
      <dsp:txXfrm>
        <a:off x="2225168" y="1528413"/>
        <a:ext cx="649984" cy="649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468F2-C50C-B74F-835B-9C6982498E35}">
      <dsp:nvSpPr>
        <dsp:cNvPr id="0" name=""/>
        <dsp:cNvSpPr/>
      </dsp:nvSpPr>
      <dsp:spPr>
        <a:xfrm>
          <a:off x="7034" y="936646"/>
          <a:ext cx="2102659" cy="17938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User receives an email, or downloads a document containing sensitive data</a:t>
          </a:r>
        </a:p>
      </dsp:txBody>
      <dsp:txXfrm>
        <a:off x="59574" y="989186"/>
        <a:ext cx="1997579" cy="1688751"/>
      </dsp:txXfrm>
    </dsp:sp>
    <dsp:sp modelId="{5A34A37B-9C1F-0F4B-91ED-8BCA44D41E5A}">
      <dsp:nvSpPr>
        <dsp:cNvPr id="0" name=""/>
        <dsp:cNvSpPr/>
      </dsp:nvSpPr>
      <dsp:spPr>
        <a:xfrm>
          <a:off x="2319960" y="1572832"/>
          <a:ext cx="445763" cy="521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19960" y="1677124"/>
        <a:ext cx="312034" cy="312875"/>
      </dsp:txXfrm>
    </dsp:sp>
    <dsp:sp modelId="{5B1CE900-D6F0-FD4D-83F1-7536F7C4D61B}">
      <dsp:nvSpPr>
        <dsp:cNvPr id="0" name=""/>
        <dsp:cNvSpPr/>
      </dsp:nvSpPr>
      <dsp:spPr>
        <a:xfrm>
          <a:off x="2950757" y="936646"/>
          <a:ext cx="2102659" cy="17938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User views the info, and acts on the info as needed </a:t>
          </a:r>
        </a:p>
      </dsp:txBody>
      <dsp:txXfrm>
        <a:off x="3003297" y="989186"/>
        <a:ext cx="1997579" cy="1688751"/>
      </dsp:txXfrm>
    </dsp:sp>
    <dsp:sp modelId="{2833783E-BF26-4545-ABBA-2B5531AEBC03}">
      <dsp:nvSpPr>
        <dsp:cNvPr id="0" name=""/>
        <dsp:cNvSpPr/>
      </dsp:nvSpPr>
      <dsp:spPr>
        <a:xfrm>
          <a:off x="5263683" y="1572832"/>
          <a:ext cx="445763" cy="5214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63683" y="1677124"/>
        <a:ext cx="312034" cy="312875"/>
      </dsp:txXfrm>
    </dsp:sp>
    <dsp:sp modelId="{3FA9B392-69E3-A84A-935A-313E2630E10C}">
      <dsp:nvSpPr>
        <dsp:cNvPr id="0" name=""/>
        <dsp:cNvSpPr/>
      </dsp:nvSpPr>
      <dsp:spPr>
        <a:xfrm>
          <a:off x="5894480" y="936646"/>
          <a:ext cx="2102659" cy="17938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Data is removed or secured (encrypted, moved to secure location, etc.) </a:t>
          </a:r>
        </a:p>
      </dsp:txBody>
      <dsp:txXfrm>
        <a:off x="5947020" y="989186"/>
        <a:ext cx="1997579" cy="16887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0977A-9137-474C-81C4-9B5837EBFF4C}">
      <dsp:nvSpPr>
        <dsp:cNvPr id="0" name=""/>
        <dsp:cNvSpPr/>
      </dsp:nvSpPr>
      <dsp:spPr>
        <a:xfrm rot="5400000">
          <a:off x="4942423" y="-1996485"/>
          <a:ext cx="841064" cy="50474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Intelligent identification of PII data</a:t>
          </a:r>
        </a:p>
      </dsp:txBody>
      <dsp:txXfrm rot="-5400000">
        <a:off x="2839212" y="147783"/>
        <a:ext cx="5006431" cy="758950"/>
      </dsp:txXfrm>
    </dsp:sp>
    <dsp:sp modelId="{66D057FE-9F86-6B41-B584-7FDA255BE4BC}">
      <dsp:nvSpPr>
        <dsp:cNvPr id="0" name=""/>
        <dsp:cNvSpPr/>
      </dsp:nvSpPr>
      <dsp:spPr>
        <a:xfrm>
          <a:off x="0" y="1592"/>
          <a:ext cx="2839212" cy="1051331"/>
        </a:xfrm>
        <a:prstGeom prst="roundRect">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Smart</a:t>
          </a:r>
        </a:p>
      </dsp:txBody>
      <dsp:txXfrm>
        <a:off x="51322" y="52914"/>
        <a:ext cx="2736568" cy="948687"/>
      </dsp:txXfrm>
    </dsp:sp>
    <dsp:sp modelId="{029D82F6-0468-E44F-935B-FE2A32B8B8BC}">
      <dsp:nvSpPr>
        <dsp:cNvPr id="0" name=""/>
        <dsp:cNvSpPr/>
      </dsp:nvSpPr>
      <dsp:spPr>
        <a:xfrm rot="5400000">
          <a:off x="4942423" y="-892588"/>
          <a:ext cx="841064" cy="50474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Remove unnecessary data from insecure places</a:t>
          </a:r>
        </a:p>
        <a:p>
          <a:pPr marL="171450" lvl="1" indent="-171450" algn="l" defTabSz="711200">
            <a:lnSpc>
              <a:spcPct val="90000"/>
            </a:lnSpc>
            <a:spcBef>
              <a:spcPct val="0"/>
            </a:spcBef>
            <a:spcAft>
              <a:spcPct val="15000"/>
            </a:spcAft>
            <a:buChar char="•"/>
          </a:pPr>
          <a:r>
            <a:rPr lang="en-US" sz="1600" kern="1200" dirty="0"/>
            <a:t>Option to store data off-line, 2FA/MFA support, etc.</a:t>
          </a:r>
        </a:p>
      </dsp:txBody>
      <dsp:txXfrm rot="-5400000">
        <a:off x="2839212" y="1251680"/>
        <a:ext cx="5006431" cy="758950"/>
      </dsp:txXfrm>
    </dsp:sp>
    <dsp:sp modelId="{91B19DBB-6236-174C-8E59-FD86A8602A25}">
      <dsp:nvSpPr>
        <dsp:cNvPr id="0" name=""/>
        <dsp:cNvSpPr/>
      </dsp:nvSpPr>
      <dsp:spPr>
        <a:xfrm>
          <a:off x="0" y="1105490"/>
          <a:ext cx="2839212" cy="1051331"/>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Secure</a:t>
          </a:r>
        </a:p>
      </dsp:txBody>
      <dsp:txXfrm>
        <a:off x="51322" y="1156812"/>
        <a:ext cx="2736568" cy="948687"/>
      </dsp:txXfrm>
    </dsp:sp>
    <dsp:sp modelId="{106259D7-ED3B-0148-8EF5-076E8056D653}">
      <dsp:nvSpPr>
        <dsp:cNvPr id="0" name=""/>
        <dsp:cNvSpPr/>
      </dsp:nvSpPr>
      <dsp:spPr>
        <a:xfrm rot="5400000">
          <a:off x="4942423" y="211309"/>
          <a:ext cx="841064" cy="50474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kern="1200" dirty="0"/>
            <a:t>Automation &amp; “1-Click” securing of data</a:t>
          </a:r>
        </a:p>
      </dsp:txBody>
      <dsp:txXfrm rot="-5400000">
        <a:off x="2839212" y="2355578"/>
        <a:ext cx="5006431" cy="758950"/>
      </dsp:txXfrm>
    </dsp:sp>
    <dsp:sp modelId="{7779CA46-AC5E-B946-8C25-A89FDB3D3122}">
      <dsp:nvSpPr>
        <dsp:cNvPr id="0" name=""/>
        <dsp:cNvSpPr/>
      </dsp:nvSpPr>
      <dsp:spPr>
        <a:xfrm>
          <a:off x="0" y="2209388"/>
          <a:ext cx="2839212" cy="1051331"/>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Easy to Use</a:t>
          </a:r>
        </a:p>
      </dsp:txBody>
      <dsp:txXfrm>
        <a:off x="51322" y="2260710"/>
        <a:ext cx="2736568" cy="948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BB3DE-F939-7B44-B37E-59540A85C7F9}">
      <dsp:nvSpPr>
        <dsp:cNvPr id="0" name=""/>
        <dsp:cNvSpPr/>
      </dsp:nvSpPr>
      <dsp:spPr>
        <a:xfrm>
          <a:off x="0" y="0"/>
          <a:ext cx="8004175" cy="1154906"/>
        </a:xfrm>
        <a:prstGeom prst="roundRect">
          <a:avLst>
            <a:gd name="adj" fmla="val 10000"/>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Antivirus</a:t>
          </a:r>
        </a:p>
        <a:p>
          <a:pPr marL="171450" lvl="1" indent="-171450" algn="l" defTabSz="755650">
            <a:lnSpc>
              <a:spcPct val="90000"/>
            </a:lnSpc>
            <a:spcBef>
              <a:spcPct val="0"/>
            </a:spcBef>
            <a:spcAft>
              <a:spcPct val="15000"/>
            </a:spcAft>
            <a:buChar char="•"/>
          </a:pPr>
          <a:r>
            <a:rPr lang="en-US" sz="1700" kern="1200" dirty="0"/>
            <a:t>Detects, prevents, and removes malwares on devices, including data-stealing programs</a:t>
          </a:r>
        </a:p>
      </dsp:txBody>
      <dsp:txXfrm>
        <a:off x="1716325" y="0"/>
        <a:ext cx="6287849" cy="1154906"/>
      </dsp:txXfrm>
    </dsp:sp>
    <dsp:sp modelId="{B4621DF7-4EC4-2347-A586-98DF5D450A5B}">
      <dsp:nvSpPr>
        <dsp:cNvPr id="0" name=""/>
        <dsp:cNvSpPr/>
      </dsp:nvSpPr>
      <dsp:spPr>
        <a:xfrm>
          <a:off x="115490" y="115490"/>
          <a:ext cx="1600835" cy="923925"/>
        </a:xfrm>
        <a:prstGeom prst="roundRect">
          <a:avLst>
            <a:gd name="adj" fmla="val 10000"/>
          </a:avLst>
        </a:prstGeom>
        <a:blipFill rotWithShape="1">
          <a:blip xmlns:r="http://schemas.openxmlformats.org/officeDocument/2006/relationships" r:embed="rId1"/>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C26527-10F4-4E41-8B80-DEA6B5513285}">
      <dsp:nvSpPr>
        <dsp:cNvPr id="0" name=""/>
        <dsp:cNvSpPr/>
      </dsp:nvSpPr>
      <dsp:spPr>
        <a:xfrm>
          <a:off x="0" y="1270396"/>
          <a:ext cx="8004175" cy="1154906"/>
        </a:xfrm>
        <a:prstGeom prst="roundRect">
          <a:avLst>
            <a:gd name="adj" fmla="val 10000"/>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Password Managers</a:t>
          </a:r>
        </a:p>
        <a:p>
          <a:pPr marL="171450" lvl="1" indent="-171450" algn="l" defTabSz="755650">
            <a:lnSpc>
              <a:spcPct val="90000"/>
            </a:lnSpc>
            <a:spcBef>
              <a:spcPct val="0"/>
            </a:spcBef>
            <a:spcAft>
              <a:spcPct val="15000"/>
            </a:spcAft>
            <a:buChar char="•"/>
          </a:pPr>
          <a:r>
            <a:rPr lang="en-US" sz="1700" kern="1200" dirty="0"/>
            <a:t>Store secure passwords securely</a:t>
          </a:r>
        </a:p>
        <a:p>
          <a:pPr marL="171450" lvl="1" indent="-171450" algn="l" defTabSz="755650">
            <a:lnSpc>
              <a:spcPct val="90000"/>
            </a:lnSpc>
            <a:spcBef>
              <a:spcPct val="0"/>
            </a:spcBef>
            <a:spcAft>
              <a:spcPct val="15000"/>
            </a:spcAft>
            <a:buChar char="•"/>
          </a:pPr>
          <a:r>
            <a:rPr lang="en-US" sz="1700" kern="1200" dirty="0"/>
            <a:t>Offers convenience and ease of security</a:t>
          </a:r>
        </a:p>
      </dsp:txBody>
      <dsp:txXfrm>
        <a:off x="1716325" y="1270396"/>
        <a:ext cx="6287849" cy="1154906"/>
      </dsp:txXfrm>
    </dsp:sp>
    <dsp:sp modelId="{82BC5352-B98A-9B40-A745-289BBD624BB4}">
      <dsp:nvSpPr>
        <dsp:cNvPr id="0" name=""/>
        <dsp:cNvSpPr/>
      </dsp:nvSpPr>
      <dsp:spPr>
        <a:xfrm>
          <a:off x="115490" y="1385887"/>
          <a:ext cx="1600835" cy="923925"/>
        </a:xfrm>
        <a:prstGeom prst="roundRect">
          <a:avLst>
            <a:gd name="adj" fmla="val 10000"/>
          </a:avLst>
        </a:prstGeom>
        <a:blipFill rotWithShape="1">
          <a:blip xmlns:r="http://schemas.openxmlformats.org/officeDocument/2006/relationships" r:embed="rId2"/>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30BA1B-86B0-AD44-9184-F85CA7F54C9C}">
      <dsp:nvSpPr>
        <dsp:cNvPr id="0" name=""/>
        <dsp:cNvSpPr/>
      </dsp:nvSpPr>
      <dsp:spPr>
        <a:xfrm>
          <a:off x="0" y="2540793"/>
          <a:ext cx="8004175" cy="1154906"/>
        </a:xfrm>
        <a:prstGeom prst="roundRect">
          <a:avLst>
            <a:gd name="adj" fmla="val 10000"/>
          </a:avLst>
        </a:prstGeom>
        <a:solidFill>
          <a:schemeClr val="accent4">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Secure Storage</a:t>
          </a:r>
        </a:p>
        <a:p>
          <a:pPr marL="171450" lvl="1" indent="-171450" algn="l" defTabSz="755650">
            <a:lnSpc>
              <a:spcPct val="90000"/>
            </a:lnSpc>
            <a:spcBef>
              <a:spcPct val="0"/>
            </a:spcBef>
            <a:spcAft>
              <a:spcPct val="15000"/>
            </a:spcAft>
            <a:buChar char="•"/>
          </a:pPr>
          <a:r>
            <a:rPr lang="en-US" sz="1700" kern="1200" dirty="0"/>
            <a:t>USB stick, SAN, Cloud storage with 2FA-protected “data vault” folders, etc.</a:t>
          </a:r>
        </a:p>
      </dsp:txBody>
      <dsp:txXfrm>
        <a:off x="1716325" y="2540793"/>
        <a:ext cx="6287849" cy="1154906"/>
      </dsp:txXfrm>
    </dsp:sp>
    <dsp:sp modelId="{2AA452AF-AE27-4F44-90CC-15E2D4BF722A}">
      <dsp:nvSpPr>
        <dsp:cNvPr id="0" name=""/>
        <dsp:cNvSpPr/>
      </dsp:nvSpPr>
      <dsp:spPr>
        <a:xfrm>
          <a:off x="115490" y="2656284"/>
          <a:ext cx="1600835" cy="923925"/>
        </a:xfrm>
        <a:prstGeom prst="roundRect">
          <a:avLst>
            <a:gd name="adj" fmla="val 10000"/>
          </a:avLst>
        </a:prstGeom>
        <a:blipFill rotWithShape="1">
          <a:blip xmlns:r="http://schemas.openxmlformats.org/officeDocument/2006/relationships" r:embed="rId3"/>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B7E89-2DE3-6040-87B5-5325FC62FC44}">
      <dsp:nvSpPr>
        <dsp:cNvPr id="0" name=""/>
        <dsp:cNvSpPr/>
      </dsp:nvSpPr>
      <dsp:spPr>
        <a:xfrm>
          <a:off x="629494" y="418"/>
          <a:ext cx="2794426" cy="111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50000"/>
                </a:schemeClr>
              </a:solidFill>
            </a:rPr>
            <a:t>Confirm Demand</a:t>
          </a:r>
        </a:p>
      </dsp:txBody>
      <dsp:txXfrm>
        <a:off x="1188379" y="418"/>
        <a:ext cx="1676656" cy="1117770"/>
      </dsp:txXfrm>
    </dsp:sp>
    <dsp:sp modelId="{2BCFE6DD-1DE7-5344-B8AC-FD096D3C89E8}">
      <dsp:nvSpPr>
        <dsp:cNvPr id="0" name=""/>
        <dsp:cNvSpPr/>
      </dsp:nvSpPr>
      <dsp:spPr>
        <a:xfrm>
          <a:off x="3060645" y="95429"/>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Publish blog to gauge interest in solution</a:t>
          </a:r>
        </a:p>
      </dsp:txBody>
      <dsp:txXfrm>
        <a:off x="3524520" y="95429"/>
        <a:ext cx="1391624" cy="927749"/>
      </dsp:txXfrm>
    </dsp:sp>
    <dsp:sp modelId="{0F4BA572-A8C5-EA46-9B64-B6DCCD92E2B5}">
      <dsp:nvSpPr>
        <dsp:cNvPr id="0" name=""/>
        <dsp:cNvSpPr/>
      </dsp:nvSpPr>
      <dsp:spPr>
        <a:xfrm>
          <a:off x="5055306" y="95429"/>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Confirm unmet need in securing personal data on PCs/laptops</a:t>
          </a:r>
        </a:p>
      </dsp:txBody>
      <dsp:txXfrm>
        <a:off x="5519181" y="95429"/>
        <a:ext cx="1391624" cy="927749"/>
      </dsp:txXfrm>
    </dsp:sp>
    <dsp:sp modelId="{0DE1CCE3-9ECB-894B-B787-56D5D3BDF877}">
      <dsp:nvSpPr>
        <dsp:cNvPr id="0" name=""/>
        <dsp:cNvSpPr/>
      </dsp:nvSpPr>
      <dsp:spPr>
        <a:xfrm>
          <a:off x="629494" y="1274677"/>
          <a:ext cx="2794426" cy="111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50000"/>
                </a:schemeClr>
              </a:solidFill>
            </a:rPr>
            <a:t>Build MVP</a:t>
          </a:r>
        </a:p>
      </dsp:txBody>
      <dsp:txXfrm>
        <a:off x="1188379" y="1274677"/>
        <a:ext cx="1676656" cy="1117770"/>
      </dsp:txXfrm>
    </dsp:sp>
    <dsp:sp modelId="{838BEF99-83C3-6B42-80F5-4D1E403C863C}">
      <dsp:nvSpPr>
        <dsp:cNvPr id="0" name=""/>
        <dsp:cNvSpPr/>
      </dsp:nvSpPr>
      <dsp:spPr>
        <a:xfrm>
          <a:off x="3060645" y="1369687"/>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MVP to (1) identify sensitive data based on SSN, etc. for PCs/laptops; (2) 1-click cleanup</a:t>
          </a:r>
        </a:p>
      </dsp:txBody>
      <dsp:txXfrm>
        <a:off x="3524520" y="1369687"/>
        <a:ext cx="1391624" cy="927749"/>
      </dsp:txXfrm>
    </dsp:sp>
    <dsp:sp modelId="{B2108769-81D3-1946-BE95-B51B1395E3FC}">
      <dsp:nvSpPr>
        <dsp:cNvPr id="0" name=""/>
        <dsp:cNvSpPr/>
      </dsp:nvSpPr>
      <dsp:spPr>
        <a:xfrm>
          <a:off x="5055306" y="1369687"/>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Confirm value and grow adoption</a:t>
          </a:r>
        </a:p>
      </dsp:txBody>
      <dsp:txXfrm>
        <a:off x="5519181" y="1369687"/>
        <a:ext cx="1391624" cy="927749"/>
      </dsp:txXfrm>
    </dsp:sp>
    <dsp:sp modelId="{C679595B-BC38-BB43-B6B0-16BB1476E66C}">
      <dsp:nvSpPr>
        <dsp:cNvPr id="0" name=""/>
        <dsp:cNvSpPr/>
      </dsp:nvSpPr>
      <dsp:spPr>
        <a:xfrm>
          <a:off x="629494" y="2548935"/>
          <a:ext cx="2794426" cy="111777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50000"/>
                </a:schemeClr>
              </a:solidFill>
            </a:rPr>
            <a:t>Enhance</a:t>
          </a:r>
        </a:p>
      </dsp:txBody>
      <dsp:txXfrm>
        <a:off x="1188379" y="2548935"/>
        <a:ext cx="1676656" cy="1117770"/>
      </dsp:txXfrm>
    </dsp:sp>
    <dsp:sp modelId="{A25A0D20-52B7-E441-B686-32E574F7FA48}">
      <dsp:nvSpPr>
        <dsp:cNvPr id="0" name=""/>
        <dsp:cNvSpPr/>
      </dsp:nvSpPr>
      <dsp:spPr>
        <a:xfrm>
          <a:off x="3060645" y="2643946"/>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Add features to eliminate usage frictions and secure data</a:t>
          </a:r>
        </a:p>
      </dsp:txBody>
      <dsp:txXfrm>
        <a:off x="3524520" y="2643946"/>
        <a:ext cx="1391624" cy="927749"/>
      </dsp:txXfrm>
    </dsp:sp>
    <dsp:sp modelId="{64991B7D-4098-5D42-8196-38D5374150A5}">
      <dsp:nvSpPr>
        <dsp:cNvPr id="0" name=""/>
        <dsp:cNvSpPr/>
      </dsp:nvSpPr>
      <dsp:spPr>
        <a:xfrm>
          <a:off x="5055306" y="2643946"/>
          <a:ext cx="2319373" cy="927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Monitor use of initial enhancement in selective user segments</a:t>
          </a:r>
        </a:p>
      </dsp:txBody>
      <dsp:txXfrm>
        <a:off x="5519181" y="2643946"/>
        <a:ext cx="1391624" cy="92774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AAEA3F34-D608-9B45-9515-8294AFD5FCED}" type="datetimeFigureOut">
              <a:rPr lang="en-US"/>
              <a:pPr>
                <a:defRPr/>
              </a:pPr>
              <a:t>5/17/22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E336447-6DB0-0540-9ABE-EC13206E9C2A}" type="slidenum">
              <a:rPr lang="en-US"/>
              <a:pPr>
                <a:defRPr/>
              </a:pPr>
              <a:t>‹#›</a:t>
            </a:fld>
            <a:endParaRPr lang="en-US"/>
          </a:p>
        </p:txBody>
      </p:sp>
    </p:spTree>
    <p:extLst>
      <p:ext uri="{BB962C8B-B14F-4D97-AF65-F5344CB8AC3E}">
        <p14:creationId xmlns:p14="http://schemas.microsoft.com/office/powerpoint/2010/main" val="3086449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B12C7F38-5E21-E34B-9E19-C845B34FFFAE}" type="datetimeFigureOut">
              <a:rPr lang="en-US"/>
              <a:pPr>
                <a:defRPr/>
              </a:pPr>
              <a:t>5/17/22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lt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9953C0A-3EDA-BF4A-885C-A67518CE7F8B}" type="slidenum">
              <a:rPr lang="en-US"/>
              <a:pPr>
                <a:defRPr/>
              </a:pPr>
              <a:t>‹#›</a:t>
            </a:fld>
            <a:endParaRPr lang="en-US"/>
          </a:p>
        </p:txBody>
      </p:sp>
    </p:spTree>
    <p:extLst>
      <p:ext uri="{BB962C8B-B14F-4D97-AF65-F5344CB8AC3E}">
        <p14:creationId xmlns:p14="http://schemas.microsoft.com/office/powerpoint/2010/main" val="27747326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want to share with you a product idea that some of us at San Jose office have been working on for protecting personal data, especially those that can be stolen and used by the bad guys to carry out financial frauds and crimes.</a:t>
            </a:r>
          </a:p>
          <a:p>
            <a:endParaRPr lang="en-US" dirty="0"/>
          </a:p>
          <a:p>
            <a:r>
              <a:rPr lang="en-US" dirty="0"/>
              <a:t>The idea (kind of) came about because one of the San Jose colleagues mentioned that he’s been using an open source, offline password manager tool because he’s so worried about increasing the chance his personal information, credentials, and accounts would be compromised if he were to keep such information online. That initial conversation led to other discussions about how different people store and protect their most sensitive information. Some people are so worried that they would only document their most sensitive information on a piece of paper, while others resort to less drastic approaches.</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1</a:t>
            </a:fld>
            <a:endParaRPr lang="en-US"/>
          </a:p>
        </p:txBody>
      </p:sp>
    </p:spTree>
    <p:extLst>
      <p:ext uri="{BB962C8B-B14F-4D97-AF65-F5344CB8AC3E}">
        <p14:creationId xmlns:p14="http://schemas.microsoft.com/office/powerpoint/2010/main" val="1882898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14</a:t>
            </a:fld>
            <a:endParaRPr lang="en-US"/>
          </a:p>
        </p:txBody>
      </p:sp>
    </p:spTree>
    <p:extLst>
      <p:ext uri="{BB962C8B-B14F-4D97-AF65-F5344CB8AC3E}">
        <p14:creationId xmlns:p14="http://schemas.microsoft.com/office/powerpoint/2010/main" val="377059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guess it shouldn’t be a big surprise that data security and closely related, data privacy, continue to be top concerns for consumers in 2022, according to many studies and surveys. One study done by Fleishman Hillard indicates that data security actually tops other issues like climate change, income and jobs, and racism as top-of-mind issues for many consumers.</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2</a:t>
            </a:fld>
            <a:endParaRPr lang="en-US"/>
          </a:p>
        </p:txBody>
      </p:sp>
    </p:spTree>
    <p:extLst>
      <p:ext uri="{BB962C8B-B14F-4D97-AF65-F5344CB8AC3E}">
        <p14:creationId xmlns:p14="http://schemas.microsoft.com/office/powerpoint/2010/main" val="316129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when you look at the consumer security market, those products and services that cater to protecting people’s data, their credentials and online accounts, and services that help consumers protect or restore their financial identities have all done very well lately—and have been growing pretty fast relative to the rest of, the more traditional security market of protecting their devices.</a:t>
            </a:r>
          </a:p>
          <a:p>
            <a:endParaRPr lang="en-US" dirty="0"/>
          </a:p>
          <a:p>
            <a:r>
              <a:rPr lang="en-US" dirty="0"/>
              <a:t>Vendors are putting a lot of money into the market in terms of educating and influencing the consumers, and people are opening their pocket books and paying for these solutions.</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4</a:t>
            </a:fld>
            <a:endParaRPr lang="en-US"/>
          </a:p>
        </p:txBody>
      </p:sp>
    </p:spTree>
    <p:extLst>
      <p:ext uri="{BB962C8B-B14F-4D97-AF65-F5344CB8AC3E}">
        <p14:creationId xmlns:p14="http://schemas.microsoft.com/office/powerpoint/2010/main" val="283645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 online crimes being committed today, people are concerned. There are simply a lot of data that consumers have that, if not properly protected, could be used by criminals to carry out unauthorized financial transactions.</a:t>
            </a:r>
          </a:p>
          <a:p>
            <a:endParaRPr lang="en-US" dirty="0"/>
          </a:p>
          <a:p>
            <a:r>
              <a:rPr lang="en-US" dirty="0"/>
              <a:t>There are obviously the usernames and passwords—the account credentials, those login security questions and answers—especially ones for our financial accounts—that need to be protected, but that’s just a part of it.</a:t>
            </a:r>
          </a:p>
          <a:p>
            <a:endParaRPr lang="en-US" dirty="0"/>
          </a:p>
          <a:p>
            <a:r>
              <a:rPr lang="en-US" dirty="0"/>
              <a:t>We also need to make sure bad guys don’t have access to our SSNs date of birthday, driver’s license info, healthcare records, home addresses, and so forth—because the more information they get their hands on, the more likely they will be able to impersonate us and conduct authorized transactions.</a:t>
            </a:r>
          </a:p>
          <a:p>
            <a:endParaRPr lang="en-US" dirty="0"/>
          </a:p>
          <a:p>
            <a:r>
              <a:rPr lang="en-US" dirty="0"/>
              <a:t>The more people can do to secure and protect their data—the so called PII data—the less likely they will be victims.</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5</a:t>
            </a:fld>
            <a:endParaRPr lang="en-US"/>
          </a:p>
        </p:txBody>
      </p:sp>
    </p:spTree>
    <p:extLst>
      <p:ext uri="{BB962C8B-B14F-4D97-AF65-F5344CB8AC3E}">
        <p14:creationId xmlns:p14="http://schemas.microsoft.com/office/powerpoint/2010/main" val="1836735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as background, I want to talk about what solution we’re proposing here.</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6</a:t>
            </a:fld>
            <a:endParaRPr lang="en-US"/>
          </a:p>
        </p:txBody>
      </p:sp>
    </p:spTree>
    <p:extLst>
      <p:ext uri="{BB962C8B-B14F-4D97-AF65-F5344CB8AC3E}">
        <p14:creationId xmlns:p14="http://schemas.microsoft.com/office/powerpoint/2010/main" val="120580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we believe there is demand for hassle-free solutions that help consumers easily organize and secure their most critical personal data, especially those that can be used for carrying out financial frauds.</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7</a:t>
            </a:fld>
            <a:endParaRPr lang="en-US"/>
          </a:p>
        </p:txBody>
      </p:sp>
    </p:spTree>
    <p:extLst>
      <p:ext uri="{BB962C8B-B14F-4D97-AF65-F5344CB8AC3E}">
        <p14:creationId xmlns:p14="http://schemas.microsoft.com/office/powerpoint/2010/main" val="172009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data lifecycle…</a:t>
            </a:r>
          </a:p>
          <a:p>
            <a:endParaRPr lang="en-US" dirty="0"/>
          </a:p>
          <a:p>
            <a:r>
              <a:rPr lang="en-US" dirty="0"/>
              <a:t>I think this is a pretty simple representation of what most people do on a daily basis.</a:t>
            </a:r>
          </a:p>
          <a:p>
            <a:endParaRPr lang="en-US" dirty="0"/>
          </a:p>
          <a:p>
            <a:r>
              <a:rPr lang="en-US" dirty="0"/>
              <a:t>We receive emails, or we might download documents containing some personal or sensitive information to our PC or laptop from time to time. It could be the most recent credit card statement, or maybe it’s beginning of the year, and we are downloading in the US tax documents like the 1099 statements, for example.</a:t>
            </a:r>
          </a:p>
          <a:p>
            <a:endParaRPr lang="en-US" dirty="0"/>
          </a:p>
          <a:p>
            <a:r>
              <a:rPr lang="en-US" dirty="0"/>
              <a:t>Once copies of these documents are downloaded, we will often just take a quick look at them, which is the case for credit card statements—or do something with the information provided by the documents.</a:t>
            </a:r>
          </a:p>
          <a:p>
            <a:endParaRPr lang="en-US" dirty="0"/>
          </a:p>
          <a:p>
            <a:r>
              <a:rPr lang="en-US" dirty="0"/>
              <a:t>In an ideal world, at least from security perspective, once we are done with the credit card statement or the tax document, we would either delete the document right away, or at least secure the document somehow—either by encrypting the document, or by moving the document to a more secure folder.</a:t>
            </a:r>
          </a:p>
          <a:p>
            <a:endParaRPr lang="en-US" dirty="0"/>
          </a:p>
          <a:p>
            <a:r>
              <a:rPr lang="en-US" dirty="0"/>
              <a:t>&lt;click&gt;</a:t>
            </a:r>
          </a:p>
          <a:p>
            <a:pPr marL="0" indent="0">
              <a:buNone/>
            </a:pPr>
            <a:endParaRPr lang="en-US" sz="1200" dirty="0"/>
          </a:p>
          <a:p>
            <a:pPr marL="0" indent="0">
              <a:buNone/>
            </a:pPr>
            <a:r>
              <a:rPr lang="en-US" sz="1200" dirty="0"/>
              <a:t>But in reality, this doesn’t happen enough—this last step of securing the document. And there are different reasons for it not happening consistently:</a:t>
            </a:r>
          </a:p>
          <a:p>
            <a:r>
              <a:rPr lang="en-US" sz="1200" dirty="0"/>
              <a:t>1. People just forget to do it</a:t>
            </a:r>
          </a:p>
          <a:p>
            <a:r>
              <a:rPr lang="en-US" sz="1200" dirty="0"/>
              <a:t>2. We don’t know we have documents with sensitive PII on their computer—or maybe we just don’t know where they are sometimes.</a:t>
            </a:r>
          </a:p>
          <a:p>
            <a:r>
              <a:rPr lang="en-US" sz="1200" dirty="0"/>
              <a:t>3. Lastly, sometimes it’s just too much hassle involved in finding those documents and taking the time to delete or secure them.</a:t>
            </a:r>
          </a:p>
          <a:p>
            <a:endParaRPr lang="en-US" dirty="0"/>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8</a:t>
            </a:fld>
            <a:endParaRPr lang="en-US"/>
          </a:p>
        </p:txBody>
      </p:sp>
    </p:spTree>
    <p:extLst>
      <p:ext uri="{BB962C8B-B14F-4D97-AF65-F5344CB8AC3E}">
        <p14:creationId xmlns:p14="http://schemas.microsoft.com/office/powerpoint/2010/main" val="260516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we’re proposing here is creating a solution to help people secure their data. For people to want to use this solution, we think this solution needs to be easy to use to the point that it doesn’t interfere with how people use the information, and what they do with the documents.</a:t>
            </a:r>
          </a:p>
          <a:p>
            <a:endParaRPr lang="en-US" dirty="0"/>
          </a:p>
          <a:p>
            <a:r>
              <a:rPr lang="en-US" dirty="0"/>
              <a:t>First of all, the identification of what’s sensitive data versus what’s not needs to be smart and accurate enough, for starter. You don’t want the user to have to intervene and override all the time, and be involved in too much manual work dealing with FPs and FNs.</a:t>
            </a:r>
          </a:p>
          <a:p>
            <a:endParaRPr lang="en-US" dirty="0"/>
          </a:p>
          <a:p>
            <a:r>
              <a:rPr lang="en-US" dirty="0"/>
              <a:t>Secondly, once the solution has identified documents or data with sensitive personal info, the solution also needs to support how people want to secure their data. For some people, maybe they want to store the data offline on a USB stick. For others, maybe they don’t need to have a local backup copy and just want the document or data deleted automatically all the time—AFTER they are done viewing the document. For some other people, maybe they want the document to be automatically relocated to their Personal Vault on one of the cloud storage drives when they are done viewing the document.</a:t>
            </a:r>
          </a:p>
          <a:p>
            <a:endParaRPr lang="en-US" dirty="0"/>
          </a:p>
          <a:p>
            <a:r>
              <a:rPr lang="en-US" dirty="0"/>
              <a:t>Whatever it maybe, the key thing is the solution needs to be very easy to use, and almost </a:t>
            </a:r>
            <a:r>
              <a:rPr lang="en-US" dirty="0" err="1"/>
              <a:t>invisibile</a:t>
            </a:r>
            <a:r>
              <a:rPr lang="en-US" dirty="0"/>
              <a:t>, for it to be useful.</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9</a:t>
            </a:fld>
            <a:endParaRPr lang="en-US"/>
          </a:p>
        </p:txBody>
      </p:sp>
    </p:spTree>
    <p:extLst>
      <p:ext uri="{BB962C8B-B14F-4D97-AF65-F5344CB8AC3E}">
        <p14:creationId xmlns:p14="http://schemas.microsoft.com/office/powerpoint/2010/main" val="258171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 have a simple demo I want to show, but before we get to the demo…..</a:t>
            </a:r>
          </a:p>
          <a:p>
            <a:endParaRPr lang="en-US" dirty="0"/>
          </a:p>
          <a:p>
            <a:r>
              <a:rPr lang="en-US" dirty="0"/>
              <a:t>I do think this type of solution would complement other popular security solutions on the market that people are using today.</a:t>
            </a:r>
          </a:p>
          <a:p>
            <a:endParaRPr lang="en-US" dirty="0"/>
          </a:p>
          <a:p>
            <a:r>
              <a:rPr lang="en-US" dirty="0"/>
              <a:t>We know antivirus solutions do a great job of detecting and removing malwares, and malicious programs on people’s PCs and laptops, password managers do a fantastic job of helping you to secure those online accounts by making it easy for people to use secure passwords, and many cloud storage vendors have come out with the so-called personal vault or data vault to provide additional security for people’s most sensitive data.</a:t>
            </a:r>
          </a:p>
          <a:p>
            <a:endParaRPr lang="en-US" dirty="0"/>
          </a:p>
          <a:p>
            <a:r>
              <a:rPr lang="en-US" dirty="0"/>
              <a:t>But as far as we know, we don’t believe there are solutions out there that do a decent job of identify your sensitive PII data and document, and help you remove or secure those data, so they don’t, for whatever reasons, end up in the wrong hands of criminals. </a:t>
            </a:r>
          </a:p>
        </p:txBody>
      </p:sp>
      <p:sp>
        <p:nvSpPr>
          <p:cNvPr id="4" name="Slide Number Placeholder 3"/>
          <p:cNvSpPr>
            <a:spLocks noGrp="1"/>
          </p:cNvSpPr>
          <p:nvPr>
            <p:ph type="sldNum" sz="quarter" idx="5"/>
          </p:nvPr>
        </p:nvSpPr>
        <p:spPr/>
        <p:txBody>
          <a:bodyPr/>
          <a:lstStyle/>
          <a:p>
            <a:pPr>
              <a:defRPr/>
            </a:pPr>
            <a:fld id="{09953C0A-3EDA-BF4A-885C-A67518CE7F8B}" type="slidenum">
              <a:rPr lang="en-US" smtClean="0"/>
              <a:pPr>
                <a:defRPr/>
              </a:pPr>
              <a:t>10</a:t>
            </a:fld>
            <a:endParaRPr lang="en-US"/>
          </a:p>
        </p:txBody>
      </p:sp>
    </p:spTree>
    <p:extLst>
      <p:ext uri="{BB962C8B-B14F-4D97-AF65-F5344CB8AC3E}">
        <p14:creationId xmlns:p14="http://schemas.microsoft.com/office/powerpoint/2010/main" val="133864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Title - op5">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0FB41A-6DDB-904C-BD68-C199079EC597}"/>
              </a:ext>
            </a:extLst>
          </p:cNvPr>
          <p:cNvPicPr>
            <a:picLocks noChangeAspect="1"/>
          </p:cNvPicPr>
          <p:nvPr userDrawn="1"/>
        </p:nvPicPr>
        <p:blipFill>
          <a:blip r:embed="rId2"/>
          <a:srcRect/>
          <a:stretch/>
        </p:blipFill>
        <p:spPr>
          <a:xfrm>
            <a:off x="0" y="0"/>
            <a:ext cx="9144000" cy="5143500"/>
          </a:xfrm>
          <a:prstGeom prst="rect">
            <a:avLst/>
          </a:prstGeom>
        </p:spPr>
      </p:pic>
      <p:sp>
        <p:nvSpPr>
          <p:cNvPr id="4" name="Title 1"/>
          <p:cNvSpPr>
            <a:spLocks noGrp="1"/>
          </p:cNvSpPr>
          <p:nvPr>
            <p:ph type="ctrTitle" hasCustomPrompt="1"/>
          </p:nvPr>
        </p:nvSpPr>
        <p:spPr>
          <a:xfrm>
            <a:off x="457200" y="1116000"/>
            <a:ext cx="3975811" cy="2923044"/>
          </a:xfrm>
        </p:spPr>
        <p:txBody>
          <a:bodyPr lIns="0" rIns="0" rtlCol="0" anchor="b">
            <a:noAutofit/>
          </a:bodyPr>
          <a:lstStyle>
            <a:lvl1pPr>
              <a:lnSpc>
                <a:spcPct val="80000"/>
              </a:lnSpc>
              <a:defRPr lang="en-US" sz="4000" b="1" i="0" baseline="0" dirty="0">
                <a:solidFill>
                  <a:schemeClr val="bg1"/>
                </a:solidFill>
                <a:latin typeface="+mj-lt"/>
                <a:cs typeface="Arial Black" panose="020B0604020202020204" pitchFamily="34" charset="0"/>
              </a:defRPr>
            </a:lvl1pPr>
          </a:lstStyle>
          <a:p>
            <a:pPr lvl="0"/>
            <a:r>
              <a:rPr lang="en-US" dirty="0"/>
              <a:t>Click to edit master title style</a:t>
            </a:r>
          </a:p>
        </p:txBody>
      </p:sp>
      <p:sp>
        <p:nvSpPr>
          <p:cNvPr id="5" name="Subtitle 2"/>
          <p:cNvSpPr>
            <a:spLocks noGrp="1"/>
          </p:cNvSpPr>
          <p:nvPr>
            <p:ph type="subTitle" idx="1" hasCustomPrompt="1"/>
          </p:nvPr>
        </p:nvSpPr>
        <p:spPr>
          <a:xfrm>
            <a:off x="457199" y="4257612"/>
            <a:ext cx="3975811" cy="524993"/>
          </a:xfrm>
        </p:spPr>
        <p:txBody>
          <a:bodyPr lIns="0" rIns="0" rtlCol="0">
            <a:normAutofit/>
          </a:bodyPr>
          <a:lstStyle>
            <a:lvl1pPr marL="0" indent="0">
              <a:buNone/>
              <a:defRPr lang="en-US" sz="1400" baseline="0" dirty="0">
                <a:solidFill>
                  <a:schemeClr val="bg1"/>
                </a:solidFill>
              </a:defRPr>
            </a:lvl1pPr>
          </a:lstStyle>
          <a:p>
            <a:pPr lvl="0"/>
            <a:r>
              <a:rPr lang="en-US" dirty="0"/>
              <a:t>Click to edit Master subtitle style.</a:t>
            </a:r>
          </a:p>
        </p:txBody>
      </p:sp>
      <p:pic>
        <p:nvPicPr>
          <p:cNvPr id="8" name="Picture 7">
            <a:extLst>
              <a:ext uri="{FF2B5EF4-FFF2-40B4-BE49-F238E27FC236}">
                <a16:creationId xmlns:a16="http://schemas.microsoft.com/office/drawing/2014/main" id="{DA26B22A-EF2B-3846-A62B-6D8DA0FF17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5437" y="355829"/>
            <a:ext cx="1391957" cy="468626"/>
          </a:xfrm>
          <a:prstGeom prst="rect">
            <a:avLst/>
          </a:prstGeom>
        </p:spPr>
      </p:pic>
    </p:spTree>
    <p:extLst>
      <p:ext uri="{BB962C8B-B14F-4D97-AF65-F5344CB8AC3E}">
        <p14:creationId xmlns:p14="http://schemas.microsoft.com/office/powerpoint/2010/main" val="3852537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5F1B-B23B-3947-8B45-B68056CD9B1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C415EAD-9052-4947-B41D-2B4564134B6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CED4C0-10DA-B64C-B9C8-CA5B2DEF923E}"/>
              </a:ext>
            </a:extLst>
          </p:cNvPr>
          <p:cNvSpPr>
            <a:spLocks noGrp="1"/>
          </p:cNvSpPr>
          <p:nvPr>
            <p:ph type="dt" sz="half" idx="10"/>
          </p:nvPr>
        </p:nvSpPr>
        <p:spPr/>
        <p:txBody>
          <a:bodyPr/>
          <a:lstStyle/>
          <a:p>
            <a:fld id="{37FC5BF1-1926-AA40-B388-F830D56F9651}" type="datetimeFigureOut">
              <a:rPr lang="en-US" smtClean="0"/>
              <a:t>5/17/22</a:t>
            </a:fld>
            <a:endParaRPr lang="en-US"/>
          </a:p>
        </p:txBody>
      </p:sp>
      <p:sp>
        <p:nvSpPr>
          <p:cNvPr id="5" name="Footer Placeholder 4">
            <a:extLst>
              <a:ext uri="{FF2B5EF4-FFF2-40B4-BE49-F238E27FC236}">
                <a16:creationId xmlns:a16="http://schemas.microsoft.com/office/drawing/2014/main" id="{3EEFA7B6-8748-3642-B0AD-99A72058F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F4B37B-3446-124E-83E3-52935B2D5362}"/>
              </a:ext>
            </a:extLst>
          </p:cNvPr>
          <p:cNvSpPr>
            <a:spLocks noGrp="1"/>
          </p:cNvSpPr>
          <p:nvPr>
            <p:ph type="sldNum" sz="quarter" idx="12"/>
          </p:nvPr>
        </p:nvSpPr>
        <p:spPr/>
        <p:txBody>
          <a:bodyPr/>
          <a:lstStyle/>
          <a:p>
            <a:fld id="{BF8C67C9-53FD-F34D-9AD9-FFD5FDC44650}" type="slidenum">
              <a:rPr lang="en-US" smtClean="0"/>
              <a:t>‹#›</a:t>
            </a:fld>
            <a:endParaRPr lang="en-US"/>
          </a:p>
        </p:txBody>
      </p:sp>
    </p:spTree>
    <p:extLst>
      <p:ext uri="{BB962C8B-B14F-4D97-AF65-F5344CB8AC3E}">
        <p14:creationId xmlns:p14="http://schemas.microsoft.com/office/powerpoint/2010/main" val="159766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3FDE0-5166-0940-BFF6-DA7DBB0EE255}"/>
              </a:ext>
            </a:extLst>
          </p:cNvPr>
          <p:cNvSpPr>
            <a:spLocks noGrp="1"/>
          </p:cNvSpPr>
          <p:nvPr>
            <p:ph type="dt" sz="half" idx="10"/>
          </p:nvPr>
        </p:nvSpPr>
        <p:spPr/>
        <p:txBody>
          <a:bodyPr/>
          <a:lstStyle/>
          <a:p>
            <a:fld id="{37FC5BF1-1926-AA40-B388-F830D56F9651}" type="datetimeFigureOut">
              <a:rPr lang="en-US" smtClean="0"/>
              <a:t>5/17/22</a:t>
            </a:fld>
            <a:endParaRPr lang="en-US"/>
          </a:p>
        </p:txBody>
      </p:sp>
      <p:sp>
        <p:nvSpPr>
          <p:cNvPr id="3" name="Footer Placeholder 2">
            <a:extLst>
              <a:ext uri="{FF2B5EF4-FFF2-40B4-BE49-F238E27FC236}">
                <a16:creationId xmlns:a16="http://schemas.microsoft.com/office/drawing/2014/main" id="{3EF0F52C-D41B-6F43-8168-9F3318333F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2B578C-8CF0-C240-9894-990B80508D87}"/>
              </a:ext>
            </a:extLst>
          </p:cNvPr>
          <p:cNvSpPr>
            <a:spLocks noGrp="1"/>
          </p:cNvSpPr>
          <p:nvPr>
            <p:ph type="sldNum" sz="quarter" idx="12"/>
          </p:nvPr>
        </p:nvSpPr>
        <p:spPr/>
        <p:txBody>
          <a:bodyPr/>
          <a:lstStyle/>
          <a:p>
            <a:fld id="{BF8C67C9-53FD-F34D-9AD9-FFD5FDC44650}" type="slidenum">
              <a:rPr lang="en-US" smtClean="0"/>
              <a:t>‹#›</a:t>
            </a:fld>
            <a:endParaRPr lang="en-US"/>
          </a:p>
        </p:txBody>
      </p:sp>
    </p:spTree>
    <p:extLst>
      <p:ext uri="{BB962C8B-B14F-4D97-AF65-F5344CB8AC3E}">
        <p14:creationId xmlns:p14="http://schemas.microsoft.com/office/powerpoint/2010/main" val="140321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vider - op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79BE21-9EA4-E646-A5B5-BE957AFDD6BA}"/>
              </a:ext>
            </a:extLst>
          </p:cNvPr>
          <p:cNvPicPr>
            <a:picLocks noChangeAspect="1"/>
          </p:cNvPicPr>
          <p:nvPr userDrawn="1"/>
        </p:nvPicPr>
        <p:blipFill>
          <a:blip r:embed="rId2"/>
          <a:srcRect/>
          <a:stretch/>
        </p:blipFill>
        <p:spPr>
          <a:xfrm>
            <a:off x="4" y="0"/>
            <a:ext cx="9143992" cy="5143496"/>
          </a:xfrm>
          <a:prstGeom prst="rect">
            <a:avLst/>
          </a:prstGeom>
        </p:spPr>
      </p:pic>
      <p:cxnSp>
        <p:nvCxnSpPr>
          <p:cNvPr id="3" name="Straight Arrow Connector 2">
            <a:extLst>
              <a:ext uri="{FF2B5EF4-FFF2-40B4-BE49-F238E27FC236}">
                <a16:creationId xmlns:a16="http://schemas.microsoft.com/office/drawing/2014/main" id="{AF288AA2-11C6-464D-AD98-4D512699067E}"/>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4588767-4A64-4441-A0FA-674F8473D76F}"/>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bg1"/>
                </a:solidFill>
                <a:effectLst/>
                <a:latin typeface="Calibri" charset="0"/>
                <a:ea typeface="ＭＳ Ｐゴシック" charset="-128"/>
                <a:cs typeface="ＭＳ Ｐゴシック" charset="0"/>
              </a:rPr>
              <a:t>© 2022 Trend Micro Inc.</a:t>
            </a:r>
            <a:endParaRPr lang="en-US" altLang="en-US" sz="800" dirty="0">
              <a:solidFill>
                <a:schemeClr val="bg1"/>
              </a:solidFill>
              <a:cs typeface="+mn-cs"/>
            </a:endParaRPr>
          </a:p>
        </p:txBody>
      </p:sp>
      <p:sp>
        <p:nvSpPr>
          <p:cNvPr id="5" name="TextBox 4">
            <a:extLst>
              <a:ext uri="{FF2B5EF4-FFF2-40B4-BE49-F238E27FC236}">
                <a16:creationId xmlns:a16="http://schemas.microsoft.com/office/drawing/2014/main" id="{9C35B1ED-20A2-6144-8F6D-CE97EB647C9A}"/>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chemeClr val="bg1"/>
                </a:solidFill>
              </a:rPr>
              <a:pPr eaLnBrk="1" hangingPunct="1">
                <a:defRPr/>
              </a:pPr>
              <a:t>‹#›</a:t>
            </a:fld>
            <a:endParaRPr lang="en-US" sz="800" dirty="0">
              <a:solidFill>
                <a:schemeClr val="bg1"/>
              </a:solidFill>
            </a:endParaRPr>
          </a:p>
        </p:txBody>
      </p:sp>
      <p:sp>
        <p:nvSpPr>
          <p:cNvPr id="6" name="Title 1">
            <a:extLst>
              <a:ext uri="{FF2B5EF4-FFF2-40B4-BE49-F238E27FC236}">
                <a16:creationId xmlns:a16="http://schemas.microsoft.com/office/drawing/2014/main" id="{8EF2077A-3B4C-B040-8D17-88E5FB246BAA}"/>
              </a:ext>
            </a:extLst>
          </p:cNvPr>
          <p:cNvSpPr>
            <a:spLocks noGrp="1"/>
          </p:cNvSpPr>
          <p:nvPr>
            <p:ph type="ctrTitle" hasCustomPrompt="1"/>
          </p:nvPr>
        </p:nvSpPr>
        <p:spPr>
          <a:xfrm>
            <a:off x="457200" y="1957943"/>
            <a:ext cx="5463538" cy="2530478"/>
          </a:xfrm>
          <a:ln>
            <a:noFill/>
          </a:ln>
        </p:spPr>
        <p:txBody>
          <a:bodyPr lIns="0" rIns="0" rtlCol="0" anchor="b">
            <a:noAutofit/>
          </a:bodyPr>
          <a:lstStyle>
            <a:lvl1pPr>
              <a:lnSpc>
                <a:spcPct val="80000"/>
              </a:lnSpc>
              <a:defRPr lang="en-US" sz="4000" b="1" i="0" baseline="0" dirty="0">
                <a:solidFill>
                  <a:schemeClr val="bg1"/>
                </a:solidFill>
                <a:latin typeface="+mj-lt"/>
                <a:cs typeface="Arial Black" panose="020B0604020202020204" pitchFamily="34" charset="0"/>
              </a:defRPr>
            </a:lvl1pPr>
          </a:lstStyle>
          <a:p>
            <a:pPr lvl="0"/>
            <a:r>
              <a:rPr lang="en-US" dirty="0"/>
              <a:t>Click to edit master </a:t>
            </a:r>
            <a:br>
              <a:rPr lang="en-US" dirty="0"/>
            </a:br>
            <a:r>
              <a:rPr lang="en-US" dirty="0"/>
              <a:t>title style</a:t>
            </a:r>
          </a:p>
        </p:txBody>
      </p:sp>
      <p:pic>
        <p:nvPicPr>
          <p:cNvPr id="9" name="Picture 8">
            <a:extLst>
              <a:ext uri="{FF2B5EF4-FFF2-40B4-BE49-F238E27FC236}">
                <a16:creationId xmlns:a16="http://schemas.microsoft.com/office/drawing/2014/main" id="{3008B3BD-82C7-9043-84D6-B2392B5A4E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50167" y="4671495"/>
            <a:ext cx="939945" cy="316448"/>
          </a:xfrm>
          <a:prstGeom prst="rect">
            <a:avLst/>
          </a:prstGeom>
        </p:spPr>
      </p:pic>
    </p:spTree>
    <p:extLst>
      <p:ext uri="{BB962C8B-B14F-4D97-AF65-F5344CB8AC3E}">
        <p14:creationId xmlns:p14="http://schemas.microsoft.com/office/powerpoint/2010/main" val="412939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ext - Title Only - op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AE145-AF54-064E-9286-C8AE4405A13F}"/>
              </a:ext>
            </a:extLst>
          </p:cNvPr>
          <p:cNvPicPr>
            <a:picLocks noChangeAspect="1"/>
          </p:cNvPicPr>
          <p:nvPr userDrawn="1"/>
        </p:nvPicPr>
        <p:blipFill>
          <a:blip r:embed="rId2"/>
          <a:srcRect/>
          <a:stretch/>
        </p:blipFill>
        <p:spPr>
          <a:xfrm>
            <a:off x="0" y="0"/>
            <a:ext cx="9144000" cy="5143500"/>
          </a:xfrm>
          <a:prstGeom prst="rect">
            <a:avLst/>
          </a:prstGeom>
        </p:spPr>
      </p:pic>
      <p:cxnSp>
        <p:nvCxnSpPr>
          <p:cNvPr id="4" name="Straight Arrow Connector 3"/>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2022 Trend Micro Inc.</a:t>
            </a:r>
            <a:endParaRPr lang="en-US" altLang="en-US" sz="800" kern="1200" dirty="0">
              <a:solidFill>
                <a:schemeClr val="accent1">
                  <a:lumMod val="50000"/>
                </a:schemeClr>
              </a:solidFill>
              <a:latin typeface="Calibri" charset="0"/>
              <a:ea typeface="ＭＳ Ｐゴシック" charset="-128"/>
              <a:cs typeface="ＭＳ Ｐゴシック" charset="0"/>
            </a:endParaRPr>
          </a:p>
        </p:txBody>
      </p:sp>
      <p:sp>
        <p:nvSpPr>
          <p:cNvPr id="6" name="TextBox 5"/>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9" name="Picture 8">
            <a:extLst>
              <a:ext uri="{FF2B5EF4-FFF2-40B4-BE49-F238E27FC236}">
                <a16:creationId xmlns:a16="http://schemas.microsoft.com/office/drawing/2014/main" id="{1613ED1E-4652-3240-A3DD-33513A12075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50167" y="4671495"/>
            <a:ext cx="939945" cy="316448"/>
          </a:xfrm>
          <a:prstGeom prst="rect">
            <a:avLst/>
          </a:prstGeom>
        </p:spPr>
      </p:pic>
      <p:sp>
        <p:nvSpPr>
          <p:cNvPr id="10" name="Title 1">
            <a:extLst>
              <a:ext uri="{FF2B5EF4-FFF2-40B4-BE49-F238E27FC236}">
                <a16:creationId xmlns:a16="http://schemas.microsoft.com/office/drawing/2014/main" id="{8194FB2E-DB89-EE44-B134-198DBC351819}"/>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329397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ext - Title and Bullets - op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EE67D3-761B-3144-82CE-84C531697B5A}"/>
              </a:ext>
            </a:extLst>
          </p:cNvPr>
          <p:cNvPicPr>
            <a:picLocks noChangeAspect="1"/>
          </p:cNvPicPr>
          <p:nvPr userDrawn="1"/>
        </p:nvPicPr>
        <p:blipFill>
          <a:blip r:embed="rId2"/>
          <a:srcRect/>
          <a:stretch/>
        </p:blipFill>
        <p:spPr>
          <a:xfrm>
            <a:off x="0" y="0"/>
            <a:ext cx="9144000" cy="5143500"/>
          </a:xfrm>
          <a:prstGeom prst="rect">
            <a:avLst/>
          </a:prstGeom>
        </p:spPr>
      </p:pic>
      <p:cxnSp>
        <p:nvCxnSpPr>
          <p:cNvPr id="6" name="Straight Arrow Connector 5">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2022 Trend Micro Inc.</a:t>
            </a:r>
            <a:endParaRPr lang="en-US" altLang="en-US" sz="800" kern="1200" dirty="0">
              <a:solidFill>
                <a:schemeClr val="accent1">
                  <a:lumMod val="50000"/>
                </a:schemeClr>
              </a:solidFill>
              <a:latin typeface="Calibri" charset="0"/>
              <a:ea typeface="ＭＳ Ｐゴシック" charset="-128"/>
              <a:cs typeface="ＭＳ Ｐゴシック" charset="0"/>
            </a:endParaRPr>
          </a:p>
        </p:txBody>
      </p:sp>
      <p:sp>
        <p:nvSpPr>
          <p:cNvPr id="8" name="TextBox 7">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1" name="Picture 10">
            <a:extLst>
              <a:ext uri="{FF2B5EF4-FFF2-40B4-BE49-F238E27FC236}">
                <a16:creationId xmlns:a16="http://schemas.microsoft.com/office/drawing/2014/main" id="{103C76C0-9144-6643-8BB1-C8C7E1998F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50167" y="4671495"/>
            <a:ext cx="939945" cy="316448"/>
          </a:xfrm>
          <a:prstGeom prst="rect">
            <a:avLst/>
          </a:prstGeom>
        </p:spPr>
      </p:pic>
      <p:sp>
        <p:nvSpPr>
          <p:cNvPr id="12" name="Title 1">
            <a:extLst>
              <a:ext uri="{FF2B5EF4-FFF2-40B4-BE49-F238E27FC236}">
                <a16:creationId xmlns:a16="http://schemas.microsoft.com/office/drawing/2014/main" id="{A28F838D-9BB8-DF49-B4DE-AFC22D3BE3F2}"/>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dirty="0"/>
              <a:t>Click to edit Master title style</a:t>
            </a:r>
          </a:p>
        </p:txBody>
      </p:sp>
      <p:sp>
        <p:nvSpPr>
          <p:cNvPr id="14" name="Content Placeholder 2">
            <a:extLst>
              <a:ext uri="{FF2B5EF4-FFF2-40B4-BE49-F238E27FC236}">
                <a16:creationId xmlns:a16="http://schemas.microsoft.com/office/drawing/2014/main" id="{6D0B730C-57B2-DC44-94B7-1743690C235F}"/>
              </a:ext>
            </a:extLst>
          </p:cNvPr>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24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ext - Title and Bullets - op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EE67D3-761B-3144-82CE-84C531697B5A}"/>
              </a:ext>
            </a:extLst>
          </p:cNvPr>
          <p:cNvPicPr>
            <a:picLocks noChangeAspect="1"/>
          </p:cNvPicPr>
          <p:nvPr userDrawn="1"/>
        </p:nvPicPr>
        <p:blipFill>
          <a:blip r:embed="rId2"/>
          <a:srcRect/>
          <a:stretch/>
        </p:blipFill>
        <p:spPr>
          <a:xfrm flipH="1">
            <a:off x="0" y="0"/>
            <a:ext cx="9144000" cy="5143500"/>
          </a:xfrm>
          <a:prstGeom prst="rect">
            <a:avLst/>
          </a:prstGeom>
        </p:spPr>
      </p:pic>
      <p:cxnSp>
        <p:nvCxnSpPr>
          <p:cNvPr id="6" name="Straight Arrow Connector 5">
            <a:extLst>
              <a:ext uri="{FF2B5EF4-FFF2-40B4-BE49-F238E27FC236}">
                <a16:creationId xmlns:a16="http://schemas.microsoft.com/office/drawing/2014/main" id="{A2A759EA-69A7-3C42-A381-6F2D45DC2B9F}"/>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0E36EFF-ADDA-654F-B759-A1EE69432F8B}"/>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2022 Trend Micro Inc.</a:t>
            </a:r>
            <a:endParaRPr lang="en-US" altLang="en-US" sz="800" kern="1200" dirty="0">
              <a:solidFill>
                <a:schemeClr val="accent1">
                  <a:lumMod val="50000"/>
                </a:schemeClr>
              </a:solidFill>
              <a:latin typeface="Calibri" charset="0"/>
              <a:ea typeface="ＭＳ Ｐゴシック" charset="-128"/>
              <a:cs typeface="ＭＳ Ｐゴシック" charset="0"/>
            </a:endParaRPr>
          </a:p>
        </p:txBody>
      </p:sp>
      <p:sp>
        <p:nvSpPr>
          <p:cNvPr id="8" name="TextBox 7">
            <a:extLst>
              <a:ext uri="{FF2B5EF4-FFF2-40B4-BE49-F238E27FC236}">
                <a16:creationId xmlns:a16="http://schemas.microsoft.com/office/drawing/2014/main" id="{3201FDF4-CCC7-CC4F-BEFC-79B0F3A34FFD}"/>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11" name="Picture 10">
            <a:extLst>
              <a:ext uri="{FF2B5EF4-FFF2-40B4-BE49-F238E27FC236}">
                <a16:creationId xmlns:a16="http://schemas.microsoft.com/office/drawing/2014/main" id="{103C76C0-9144-6643-8BB1-C8C7E1998F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50167" y="4671495"/>
            <a:ext cx="939945" cy="316448"/>
          </a:xfrm>
          <a:prstGeom prst="rect">
            <a:avLst/>
          </a:prstGeom>
        </p:spPr>
      </p:pic>
      <p:sp>
        <p:nvSpPr>
          <p:cNvPr id="12" name="Title 1">
            <a:extLst>
              <a:ext uri="{FF2B5EF4-FFF2-40B4-BE49-F238E27FC236}">
                <a16:creationId xmlns:a16="http://schemas.microsoft.com/office/drawing/2014/main" id="{A28F838D-9BB8-DF49-B4DE-AFC22D3BE3F2}"/>
              </a:ext>
            </a:extLst>
          </p:cNvPr>
          <p:cNvSpPr>
            <a:spLocks noGrp="1"/>
          </p:cNvSpPr>
          <p:nvPr>
            <p:ph type="title"/>
          </p:nvPr>
        </p:nvSpPr>
        <p:spPr>
          <a:xfrm>
            <a:off x="573088" y="371920"/>
            <a:ext cx="8004175" cy="531360"/>
          </a:xfrm>
        </p:spPr>
        <p:txBody>
          <a:bodyPr lIns="0" tIns="0" rIns="0" bIns="91440" anchor="b"/>
          <a:lstStyle>
            <a:lvl1pPr>
              <a:defRPr>
                <a:solidFill>
                  <a:schemeClr val="tx2"/>
                </a:solidFill>
              </a:defRPr>
            </a:lvl1pPr>
          </a:lstStyle>
          <a:p>
            <a:r>
              <a:rPr lang="en-US" dirty="0"/>
              <a:t>Click to edit Master title style</a:t>
            </a:r>
          </a:p>
        </p:txBody>
      </p:sp>
      <p:sp>
        <p:nvSpPr>
          <p:cNvPr id="14" name="Content Placeholder 2">
            <a:extLst>
              <a:ext uri="{FF2B5EF4-FFF2-40B4-BE49-F238E27FC236}">
                <a16:creationId xmlns:a16="http://schemas.microsoft.com/office/drawing/2014/main" id="{6D0B730C-57B2-DC44-94B7-1743690C235F}"/>
              </a:ext>
            </a:extLst>
          </p:cNvPr>
          <p:cNvSpPr>
            <a:spLocks noGrp="1"/>
          </p:cNvSpPr>
          <p:nvPr>
            <p:ph idx="1"/>
          </p:nvPr>
        </p:nvSpPr>
        <p:spPr>
          <a:xfrm>
            <a:off x="573088" y="1006046"/>
            <a:ext cx="8004175" cy="3667554"/>
          </a:xfrm>
        </p:spPr>
        <p:txBody>
          <a:bodyPr/>
          <a:lstStyle>
            <a:lvl1pPr>
              <a:buClr>
                <a:schemeClr val="tx2"/>
              </a:buClr>
              <a:defRPr>
                <a:solidFill>
                  <a:schemeClr val="tx1"/>
                </a:solidFill>
              </a:defRPr>
            </a:lvl1pPr>
            <a:lvl2pPr>
              <a:buClr>
                <a:schemeClr val="tx2"/>
              </a:buClr>
              <a:defRPr>
                <a:solidFill>
                  <a:schemeClr val="tx1"/>
                </a:solidFill>
              </a:defRPr>
            </a:lvl2pPr>
            <a:lvl3pPr>
              <a:buClr>
                <a:schemeClr val="tx2"/>
              </a:buClr>
              <a:defRPr>
                <a:solidFill>
                  <a:schemeClr val="tx1"/>
                </a:solidFill>
              </a:defRPr>
            </a:lvl3pPr>
            <a:lvl4pPr>
              <a:buClr>
                <a:schemeClr val="tx2"/>
              </a:buClr>
              <a:defRPr>
                <a:solidFill>
                  <a:schemeClr val="tx1"/>
                </a:solidFill>
              </a:defRPr>
            </a:lvl4pPr>
            <a:lvl5pPr>
              <a:buClr>
                <a:schemeClr val="tx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827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ext - Blank - op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406B1C-2BB5-FB49-A425-7F03E87EC3A6}"/>
              </a:ext>
            </a:extLst>
          </p:cNvPr>
          <p:cNvPicPr>
            <a:picLocks noChangeAspect="1"/>
          </p:cNvPicPr>
          <p:nvPr userDrawn="1"/>
        </p:nvPicPr>
        <p:blipFill>
          <a:blip r:embed="rId2"/>
          <a:srcRect/>
          <a:stretch/>
        </p:blipFill>
        <p:spPr>
          <a:xfrm>
            <a:off x="0" y="0"/>
            <a:ext cx="9144000" cy="5143500"/>
          </a:xfrm>
          <a:prstGeom prst="rect">
            <a:avLst/>
          </a:prstGeom>
        </p:spPr>
      </p:pic>
      <p:cxnSp>
        <p:nvCxnSpPr>
          <p:cNvPr id="4" name="Straight Arrow Connector 3">
            <a:extLst>
              <a:ext uri="{FF2B5EF4-FFF2-40B4-BE49-F238E27FC236}">
                <a16:creationId xmlns:a16="http://schemas.microsoft.com/office/drawing/2014/main" id="{E5B71255-1969-384D-84B3-AC99ADFB702C}"/>
              </a:ext>
            </a:extLst>
          </p:cNvPr>
          <p:cNvCxnSpPr/>
          <p:nvPr userDrawn="1"/>
        </p:nvCxnSpPr>
        <p:spPr>
          <a:xfrm>
            <a:off x="711200" y="4749286"/>
            <a:ext cx="0" cy="184150"/>
          </a:xfrm>
          <a:prstGeom prst="straightConnector1">
            <a:avLst/>
          </a:prstGeom>
          <a:ln w="12700">
            <a:solidFill>
              <a:schemeClr val="tx2"/>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13780EC-72D4-ED41-B1AF-8BD720AAF262}"/>
              </a:ext>
            </a:extLst>
          </p:cNvPr>
          <p:cNvSpPr txBox="1">
            <a:spLocks noChangeArrowheads="1"/>
          </p:cNvSpPr>
          <p:nvPr userDrawn="1"/>
        </p:nvSpPr>
        <p:spPr bwMode="auto">
          <a:xfrm>
            <a:off x="907449" y="4698486"/>
            <a:ext cx="15303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eaLnBrk="1" hangingPunct="1">
              <a:defRPr/>
            </a:pPr>
            <a:r>
              <a:rPr lang="en-CA" sz="800" b="0" i="0" u="none" strike="noStrike" kern="1200" dirty="0">
                <a:solidFill>
                  <a:schemeClr val="accent1">
                    <a:lumMod val="50000"/>
                  </a:schemeClr>
                </a:solidFill>
                <a:effectLst/>
                <a:latin typeface="Calibri" charset="0"/>
                <a:ea typeface="ＭＳ Ｐゴシック" charset="-128"/>
                <a:cs typeface="ＭＳ Ｐゴシック" charset="0"/>
              </a:rPr>
              <a:t>© 2022 Trend Micro Inc.</a:t>
            </a:r>
            <a:endParaRPr lang="en-US" altLang="en-US" sz="800" kern="1200" dirty="0">
              <a:solidFill>
                <a:schemeClr val="accent1">
                  <a:lumMod val="50000"/>
                </a:schemeClr>
              </a:solidFill>
              <a:latin typeface="Calibri" charset="0"/>
              <a:ea typeface="ＭＳ Ｐゴシック" charset="-128"/>
              <a:cs typeface="ＭＳ Ｐゴシック" charset="0"/>
            </a:endParaRPr>
          </a:p>
        </p:txBody>
      </p:sp>
      <p:sp>
        <p:nvSpPr>
          <p:cNvPr id="6" name="TextBox 5">
            <a:extLst>
              <a:ext uri="{FF2B5EF4-FFF2-40B4-BE49-F238E27FC236}">
                <a16:creationId xmlns:a16="http://schemas.microsoft.com/office/drawing/2014/main" id="{32EE4DEF-BE36-C642-944E-888CAD070FEC}"/>
              </a:ext>
            </a:extLst>
          </p:cNvPr>
          <p:cNvSpPr txBox="1">
            <a:spLocks noChangeArrowheads="1"/>
          </p:cNvSpPr>
          <p:nvPr userDrawn="1"/>
        </p:nvSpPr>
        <p:spPr bwMode="auto">
          <a:xfrm>
            <a:off x="457200" y="4698486"/>
            <a:ext cx="2317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defRPr/>
            </a:pPr>
            <a:fld id="{254965D2-80C0-1A45-9A24-F6B60E31FA3F}" type="slidenum">
              <a:rPr lang="en-US" sz="800" smtClean="0">
                <a:solidFill>
                  <a:srgbClr val="7F7F7F"/>
                </a:solidFill>
              </a:rPr>
              <a:pPr eaLnBrk="1" hangingPunct="1">
                <a:defRPr/>
              </a:pPr>
              <a:t>‹#›</a:t>
            </a:fld>
            <a:endParaRPr lang="en-US" sz="800" dirty="0">
              <a:solidFill>
                <a:srgbClr val="7F7F7F"/>
              </a:solidFill>
            </a:endParaRPr>
          </a:p>
        </p:txBody>
      </p:sp>
      <p:pic>
        <p:nvPicPr>
          <p:cNvPr id="9" name="Picture 8">
            <a:extLst>
              <a:ext uri="{FF2B5EF4-FFF2-40B4-BE49-F238E27FC236}">
                <a16:creationId xmlns:a16="http://schemas.microsoft.com/office/drawing/2014/main" id="{55266593-2208-A645-A3AA-A879586EBF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50167" y="4671495"/>
            <a:ext cx="939945" cy="316448"/>
          </a:xfrm>
          <a:prstGeom prst="rect">
            <a:avLst/>
          </a:prstGeom>
        </p:spPr>
      </p:pic>
    </p:spTree>
    <p:extLst>
      <p:ext uri="{BB962C8B-B14F-4D97-AF65-F5344CB8AC3E}">
        <p14:creationId xmlns:p14="http://schemas.microsoft.com/office/powerpoint/2010/main" val="25064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he Art Of Cybersecurity - op5">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46C54C-7AA1-5449-AFAA-91A6D9A6B8C8}"/>
              </a:ext>
            </a:extLst>
          </p:cNvPr>
          <p:cNvPicPr>
            <a:picLocks noChangeAspect="1"/>
          </p:cNvPicPr>
          <p:nvPr userDrawn="1"/>
        </p:nvPicPr>
        <p:blipFill>
          <a:blip r:embed="rId2"/>
          <a:srcRect/>
          <a:stretch/>
        </p:blipFill>
        <p:spPr>
          <a:xfrm>
            <a:off x="4" y="0"/>
            <a:ext cx="9143992" cy="5143495"/>
          </a:xfrm>
          <a:prstGeom prst="rect">
            <a:avLst/>
          </a:prstGeom>
        </p:spPr>
      </p:pic>
      <p:sp>
        <p:nvSpPr>
          <p:cNvPr id="7" name="Rounded Rectangle 6">
            <a:extLst>
              <a:ext uri="{FF2B5EF4-FFF2-40B4-BE49-F238E27FC236}">
                <a16:creationId xmlns:a16="http://schemas.microsoft.com/office/drawing/2014/main" id="{1337DCF1-671F-124F-BAAE-ED9CEBAC7777}"/>
              </a:ext>
            </a:extLst>
          </p:cNvPr>
          <p:cNvSpPr/>
          <p:nvPr userDrawn="1"/>
        </p:nvSpPr>
        <p:spPr>
          <a:xfrm>
            <a:off x="135512" y="3988389"/>
            <a:ext cx="2217270" cy="469403"/>
          </a:xfrm>
          <a:prstGeom prst="round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l" defTabSz="457200" rtl="0" eaLnBrk="0" fontAlgn="base" latinLnBrk="0" hangingPunct="0">
              <a:lnSpc>
                <a:spcPct val="100000"/>
              </a:lnSpc>
              <a:spcBef>
                <a:spcPct val="0"/>
              </a:spcBef>
              <a:spcAft>
                <a:spcPct val="0"/>
              </a:spcAft>
              <a:buClrTx/>
              <a:buSzTx/>
              <a:buFontTx/>
              <a:buNone/>
              <a:tabLst/>
              <a:defRPr/>
            </a:pPr>
            <a:r>
              <a:rPr lang="en-CA" sz="700" kern="1200" dirty="0">
                <a:solidFill>
                  <a:schemeClr val="tx1">
                    <a:lumMod val="50000"/>
                  </a:schemeClr>
                </a:solidFill>
                <a:effectLst/>
                <a:latin typeface="+mn-lt"/>
                <a:ea typeface="+mn-ea"/>
                <a:cs typeface="+mn-cs"/>
              </a:rPr>
              <a:t>Hidden threats proactively discovered and remediated by Trend Micro threat experts. </a:t>
            </a:r>
            <a:r>
              <a:rPr lang="en-CA" sz="700" b="1" i="0" kern="1200" dirty="0">
                <a:solidFill>
                  <a:schemeClr val="tx1">
                    <a:lumMod val="50000"/>
                  </a:schemeClr>
                </a:solidFill>
                <a:effectLst/>
                <a:latin typeface="+mn-lt"/>
                <a:ea typeface="+mn-ea"/>
                <a:cs typeface="+mn-cs"/>
              </a:rPr>
              <a:t>Created with real data by artist </a:t>
            </a:r>
            <a:r>
              <a:rPr lang="en-CA" sz="700" b="1" i="0" kern="1200" dirty="0">
                <a:solidFill>
                  <a:srgbClr val="CC0000"/>
                </a:solidFill>
                <a:effectLst/>
                <a:latin typeface="+mn-lt"/>
                <a:ea typeface="+mn-ea"/>
                <a:cs typeface="+mn-cs"/>
              </a:rPr>
              <a:t>Brendan Dawes</a:t>
            </a:r>
            <a:r>
              <a:rPr lang="en-CA" sz="700" b="1" i="0" kern="1200" dirty="0">
                <a:solidFill>
                  <a:schemeClr val="tx1">
                    <a:lumMod val="50000"/>
                  </a:schemeClr>
                </a:solidFill>
                <a:effectLst/>
                <a:latin typeface="+mn-lt"/>
                <a:ea typeface="+mn-ea"/>
                <a:cs typeface="+mn-cs"/>
              </a:rPr>
              <a:t>. </a:t>
            </a:r>
            <a:endParaRPr lang="en-US" sz="700" b="1" i="0" dirty="0">
              <a:solidFill>
                <a:schemeClr val="tx1">
                  <a:lumMod val="50000"/>
                </a:schemeClr>
              </a:solidFill>
            </a:endParaRPr>
          </a:p>
        </p:txBody>
      </p:sp>
      <p:pic>
        <p:nvPicPr>
          <p:cNvPr id="8" name="Picture 7">
            <a:extLst>
              <a:ext uri="{FF2B5EF4-FFF2-40B4-BE49-F238E27FC236}">
                <a16:creationId xmlns:a16="http://schemas.microsoft.com/office/drawing/2014/main" id="{7AB05186-5744-5149-9EAD-90429E9994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5437" y="355829"/>
            <a:ext cx="1391957" cy="468626"/>
          </a:xfrm>
          <a:prstGeom prst="rect">
            <a:avLst/>
          </a:prstGeom>
        </p:spPr>
      </p:pic>
      <p:pic>
        <p:nvPicPr>
          <p:cNvPr id="9" name="Picture 8">
            <a:extLst>
              <a:ext uri="{FF2B5EF4-FFF2-40B4-BE49-F238E27FC236}">
                <a16:creationId xmlns:a16="http://schemas.microsoft.com/office/drawing/2014/main" id="{FF888E8E-29E2-F041-B1EF-17BE80F53450}"/>
              </a:ext>
            </a:extLst>
          </p:cNvPr>
          <p:cNvPicPr>
            <a:picLocks noChangeAspect="1"/>
          </p:cNvPicPr>
          <p:nvPr userDrawn="1"/>
        </p:nvPicPr>
        <p:blipFill>
          <a:blip r:embed="rId4"/>
          <a:srcRect/>
          <a:stretch/>
        </p:blipFill>
        <p:spPr>
          <a:xfrm>
            <a:off x="684790" y="1477525"/>
            <a:ext cx="7800147" cy="2543714"/>
          </a:xfrm>
          <a:prstGeom prst="rect">
            <a:avLst/>
          </a:prstGeom>
        </p:spPr>
      </p:pic>
    </p:spTree>
    <p:extLst>
      <p:ext uri="{BB962C8B-B14F-4D97-AF65-F5344CB8AC3E}">
        <p14:creationId xmlns:p14="http://schemas.microsoft.com/office/powerpoint/2010/main" val="309679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0B3-D7DB-8C43-AE31-24288FC0807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CB5BCD1-0211-0247-B572-3F7FF890E64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6CCE24C-3104-A14B-84D4-AE3A89C69317}"/>
              </a:ext>
            </a:extLst>
          </p:cNvPr>
          <p:cNvSpPr>
            <a:spLocks noGrp="1"/>
          </p:cNvSpPr>
          <p:nvPr>
            <p:ph type="dt" sz="half" idx="10"/>
          </p:nvPr>
        </p:nvSpPr>
        <p:spPr/>
        <p:txBody>
          <a:bodyPr/>
          <a:lstStyle/>
          <a:p>
            <a:fld id="{37FC5BF1-1926-AA40-B388-F830D56F9651}" type="datetimeFigureOut">
              <a:rPr lang="en-US" smtClean="0"/>
              <a:t>5/17/22</a:t>
            </a:fld>
            <a:endParaRPr lang="en-US"/>
          </a:p>
        </p:txBody>
      </p:sp>
      <p:sp>
        <p:nvSpPr>
          <p:cNvPr id="5" name="Footer Placeholder 4">
            <a:extLst>
              <a:ext uri="{FF2B5EF4-FFF2-40B4-BE49-F238E27FC236}">
                <a16:creationId xmlns:a16="http://schemas.microsoft.com/office/drawing/2014/main" id="{2880914C-7191-C14D-AC02-2459791E6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9380D-21B8-414F-B201-5D99720CC1E1}"/>
              </a:ext>
            </a:extLst>
          </p:cNvPr>
          <p:cNvSpPr>
            <a:spLocks noGrp="1"/>
          </p:cNvSpPr>
          <p:nvPr>
            <p:ph type="sldNum" sz="quarter" idx="12"/>
          </p:nvPr>
        </p:nvSpPr>
        <p:spPr/>
        <p:txBody>
          <a:bodyPr/>
          <a:lstStyle/>
          <a:p>
            <a:fld id="{BF8C67C9-53FD-F34D-9AD9-FFD5FDC44650}" type="slidenum">
              <a:rPr lang="en-US" smtClean="0"/>
              <a:t>‹#›</a:t>
            </a:fld>
            <a:endParaRPr lang="en-US"/>
          </a:p>
        </p:txBody>
      </p:sp>
    </p:spTree>
    <p:extLst>
      <p:ext uri="{BB962C8B-B14F-4D97-AF65-F5344CB8AC3E}">
        <p14:creationId xmlns:p14="http://schemas.microsoft.com/office/powerpoint/2010/main" val="11855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710B-06AF-674D-A730-E41F6970C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102D7-211C-4C45-AF5F-AD8860576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BA383B-1D83-8E4B-8BC7-ECBF70454901}"/>
              </a:ext>
            </a:extLst>
          </p:cNvPr>
          <p:cNvSpPr>
            <a:spLocks noGrp="1"/>
          </p:cNvSpPr>
          <p:nvPr>
            <p:ph type="dt" sz="half" idx="10"/>
          </p:nvPr>
        </p:nvSpPr>
        <p:spPr/>
        <p:txBody>
          <a:bodyPr/>
          <a:lstStyle/>
          <a:p>
            <a:fld id="{37FC5BF1-1926-AA40-B388-F830D56F9651}" type="datetimeFigureOut">
              <a:rPr lang="en-US" smtClean="0"/>
              <a:t>5/17/22</a:t>
            </a:fld>
            <a:endParaRPr lang="en-US"/>
          </a:p>
        </p:txBody>
      </p:sp>
      <p:sp>
        <p:nvSpPr>
          <p:cNvPr id="5" name="Footer Placeholder 4">
            <a:extLst>
              <a:ext uri="{FF2B5EF4-FFF2-40B4-BE49-F238E27FC236}">
                <a16:creationId xmlns:a16="http://schemas.microsoft.com/office/drawing/2014/main" id="{580D5354-D378-324B-A3E3-AD4C3C576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D3956-56DB-D14A-A0FE-8376ACA9F238}"/>
              </a:ext>
            </a:extLst>
          </p:cNvPr>
          <p:cNvSpPr>
            <a:spLocks noGrp="1"/>
          </p:cNvSpPr>
          <p:nvPr>
            <p:ph type="sldNum" sz="quarter" idx="12"/>
          </p:nvPr>
        </p:nvSpPr>
        <p:spPr/>
        <p:txBody>
          <a:bodyPr/>
          <a:lstStyle/>
          <a:p>
            <a:fld id="{BF8C67C9-53FD-F34D-9AD9-FFD5FDC44650}" type="slidenum">
              <a:rPr lang="en-US" smtClean="0"/>
              <a:t>‹#›</a:t>
            </a:fld>
            <a:endParaRPr lang="en-US"/>
          </a:p>
        </p:txBody>
      </p:sp>
    </p:spTree>
    <p:extLst>
      <p:ext uri="{BB962C8B-B14F-4D97-AF65-F5344CB8AC3E}">
        <p14:creationId xmlns:p14="http://schemas.microsoft.com/office/powerpoint/2010/main" val="1903196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73088" y="206375"/>
            <a:ext cx="8004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573088" y="898525"/>
            <a:ext cx="800417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914" r:id="rId5"/>
    <p:sldLayoutId id="2147483895" r:id="rId6"/>
    <p:sldLayoutId id="2147483896" r:id="rId7"/>
    <p:sldLayoutId id="2147483915" r:id="rId8"/>
    <p:sldLayoutId id="2147483916" r:id="rId9"/>
    <p:sldLayoutId id="2147483917" r:id="rId10"/>
    <p:sldLayoutId id="2147483918" r:id="rId11"/>
  </p:sldLayoutIdLst>
  <p:hf hdr="0" ftr="0" dt="0"/>
  <p:txStyles>
    <p:titleStyle>
      <a:lvl1pPr algn="l" defTabSz="457200" rtl="0" eaLnBrk="1" fontAlgn="base" hangingPunct="1">
        <a:spcBef>
          <a:spcPct val="0"/>
        </a:spcBef>
        <a:spcAft>
          <a:spcPct val="0"/>
        </a:spcAft>
        <a:defRPr sz="3600" kern="1200">
          <a:solidFill>
            <a:schemeClr val="tx2"/>
          </a:solidFill>
          <a:latin typeface="Calibri"/>
          <a:ea typeface="ＭＳ Ｐゴシック" charset="-128"/>
          <a:cs typeface="Calibri"/>
        </a:defRPr>
      </a:lvl1pPr>
      <a:lvl2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2pPr>
      <a:lvl3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3pPr>
      <a:lvl4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4pPr>
      <a:lvl5pPr algn="l" defTabSz="457200" rtl="0" eaLnBrk="1" fontAlgn="base" hangingPunct="1">
        <a:spcBef>
          <a:spcPct val="0"/>
        </a:spcBef>
        <a:spcAft>
          <a:spcPct val="0"/>
        </a:spcAft>
        <a:defRPr sz="3600">
          <a:solidFill>
            <a:srgbClr val="636466"/>
          </a:solidFill>
          <a:latin typeface="Calibri" charset="0"/>
          <a:ea typeface="ＭＳ Ｐゴシック" charset="-128"/>
          <a:cs typeface="Calibri" charset="0"/>
        </a:defRPr>
      </a:lvl5pPr>
      <a:lvl6pPr marL="457200" algn="l" defTabSz="457200" rtl="0" eaLnBrk="1" fontAlgn="base" hangingPunct="1">
        <a:spcBef>
          <a:spcPct val="0"/>
        </a:spcBef>
        <a:spcAft>
          <a:spcPct val="0"/>
        </a:spcAft>
        <a:defRPr sz="3600">
          <a:solidFill>
            <a:srgbClr val="636466"/>
          </a:solidFill>
          <a:latin typeface="Calibri" charset="0"/>
          <a:ea typeface="ＭＳ Ｐゴシック" charset="-128"/>
        </a:defRPr>
      </a:lvl6pPr>
      <a:lvl7pPr marL="914400" algn="l" defTabSz="457200" rtl="0" eaLnBrk="1" fontAlgn="base" hangingPunct="1">
        <a:spcBef>
          <a:spcPct val="0"/>
        </a:spcBef>
        <a:spcAft>
          <a:spcPct val="0"/>
        </a:spcAft>
        <a:defRPr sz="3600">
          <a:solidFill>
            <a:srgbClr val="636466"/>
          </a:solidFill>
          <a:latin typeface="Calibri" charset="0"/>
          <a:ea typeface="ＭＳ Ｐゴシック" charset="-128"/>
        </a:defRPr>
      </a:lvl7pPr>
      <a:lvl8pPr marL="1371600" algn="l" defTabSz="457200" rtl="0" eaLnBrk="1" fontAlgn="base" hangingPunct="1">
        <a:spcBef>
          <a:spcPct val="0"/>
        </a:spcBef>
        <a:spcAft>
          <a:spcPct val="0"/>
        </a:spcAft>
        <a:defRPr sz="3600">
          <a:solidFill>
            <a:srgbClr val="636466"/>
          </a:solidFill>
          <a:latin typeface="Calibri" charset="0"/>
          <a:ea typeface="ＭＳ Ｐゴシック" charset="-128"/>
        </a:defRPr>
      </a:lvl8pPr>
      <a:lvl9pPr marL="1828800" algn="l" defTabSz="457200" rtl="0" eaLnBrk="1" fontAlgn="base" hangingPunct="1">
        <a:spcBef>
          <a:spcPct val="0"/>
        </a:spcBef>
        <a:spcAft>
          <a:spcPct val="0"/>
        </a:spcAft>
        <a:defRPr sz="3600">
          <a:solidFill>
            <a:srgbClr val="636466"/>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Clr>
          <a:srgbClr val="ED1C24"/>
        </a:buClr>
        <a:buFont typeface="Arial" charset="0"/>
        <a:buChar char="•"/>
        <a:defRPr sz="3200" kern="1200">
          <a:solidFill>
            <a:schemeClr val="tx1"/>
          </a:solidFill>
          <a:latin typeface="Calibri"/>
          <a:ea typeface="ＭＳ Ｐゴシック" charset="-128"/>
          <a:cs typeface="Calibri"/>
        </a:defRPr>
      </a:lvl1pPr>
      <a:lvl2pPr marL="742950" indent="-285750" algn="l" defTabSz="457200" rtl="0" eaLnBrk="1" fontAlgn="base" hangingPunct="1">
        <a:spcBef>
          <a:spcPct val="20000"/>
        </a:spcBef>
        <a:spcAft>
          <a:spcPct val="0"/>
        </a:spcAft>
        <a:buClr>
          <a:srgbClr val="ED1C24"/>
        </a:buClr>
        <a:buFont typeface="Arial" charset="0"/>
        <a:buChar char="–"/>
        <a:defRPr sz="2800" kern="1200">
          <a:solidFill>
            <a:schemeClr val="tx1"/>
          </a:solidFill>
          <a:latin typeface="Calibri"/>
          <a:ea typeface="ＭＳ Ｐゴシック" charset="-128"/>
          <a:cs typeface="Calibri"/>
        </a:defRPr>
      </a:lvl2pPr>
      <a:lvl3pPr marL="1143000" indent="-228600" algn="l" defTabSz="457200" rtl="0" eaLnBrk="1" fontAlgn="base" hangingPunct="1">
        <a:spcBef>
          <a:spcPct val="20000"/>
        </a:spcBef>
        <a:spcAft>
          <a:spcPct val="0"/>
        </a:spcAft>
        <a:buClr>
          <a:srgbClr val="ED1C24"/>
        </a:buClr>
        <a:buFont typeface="Arial" charset="0"/>
        <a:buChar char="•"/>
        <a:defRPr sz="2400" kern="1200">
          <a:solidFill>
            <a:schemeClr val="tx1"/>
          </a:solidFill>
          <a:latin typeface="Calibri"/>
          <a:ea typeface="ＭＳ Ｐゴシック" charset="-128"/>
          <a:cs typeface="Calibri"/>
        </a:defRPr>
      </a:lvl3pPr>
      <a:lvl4pPr marL="1600200" indent="-228600" algn="l" defTabSz="457200" rtl="0" eaLnBrk="1" fontAlgn="base" hangingPunct="1">
        <a:spcBef>
          <a:spcPct val="20000"/>
        </a:spcBef>
        <a:spcAft>
          <a:spcPct val="0"/>
        </a:spcAft>
        <a:buClr>
          <a:srgbClr val="ED1C24"/>
        </a:buClr>
        <a:buFont typeface="Arial" charset="0"/>
        <a:buChar char="–"/>
        <a:defRPr sz="2000" kern="1200">
          <a:solidFill>
            <a:schemeClr val="tx1"/>
          </a:solidFill>
          <a:latin typeface="Calibri"/>
          <a:ea typeface="ＭＳ Ｐゴシック" charset="-128"/>
          <a:cs typeface="Calibri"/>
        </a:defRPr>
      </a:lvl4pPr>
      <a:lvl5pPr marL="2057400" indent="-228600" algn="l" defTabSz="457200" rtl="0" eaLnBrk="1" fontAlgn="base" hangingPunct="1">
        <a:spcBef>
          <a:spcPct val="20000"/>
        </a:spcBef>
        <a:spcAft>
          <a:spcPct val="0"/>
        </a:spcAft>
        <a:buClr>
          <a:srgbClr val="ED1C24"/>
        </a:buClr>
        <a:buFont typeface="Arial" charset="0"/>
        <a:buChar char="»"/>
        <a:defRPr kern="1200">
          <a:solidFill>
            <a:schemeClr val="tx1"/>
          </a:solidFill>
          <a:latin typeface="Calibri"/>
          <a:ea typeface="ＭＳ Ｐゴシック"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s://askwonder.com/research/consumer-antivirus-protection-market-research-1dynerxx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0CDF-1E69-D34B-8641-45F6DBE33EDC}"/>
              </a:ext>
            </a:extLst>
          </p:cNvPr>
          <p:cNvSpPr>
            <a:spLocks noGrp="1"/>
          </p:cNvSpPr>
          <p:nvPr>
            <p:ph type="ctrTitle"/>
          </p:nvPr>
        </p:nvSpPr>
        <p:spPr>
          <a:xfrm>
            <a:off x="457200" y="1116000"/>
            <a:ext cx="6296025" cy="2923044"/>
          </a:xfrm>
        </p:spPr>
        <p:txBody>
          <a:bodyPr/>
          <a:lstStyle/>
          <a:p>
            <a:r>
              <a:rPr lang="en-US" dirty="0"/>
              <a:t>Sensitive Data Security for Consumers</a:t>
            </a:r>
            <a:endParaRPr lang="en-CN" dirty="0"/>
          </a:p>
        </p:txBody>
      </p:sp>
      <p:sp>
        <p:nvSpPr>
          <p:cNvPr id="3" name="Subtitle 2">
            <a:extLst>
              <a:ext uri="{FF2B5EF4-FFF2-40B4-BE49-F238E27FC236}">
                <a16:creationId xmlns:a16="http://schemas.microsoft.com/office/drawing/2014/main" id="{CA29F819-A9AE-0B44-99C7-648C54C479CF}"/>
              </a:ext>
            </a:extLst>
          </p:cNvPr>
          <p:cNvSpPr>
            <a:spLocks noGrp="1"/>
          </p:cNvSpPr>
          <p:nvPr>
            <p:ph type="subTitle" idx="1"/>
          </p:nvPr>
        </p:nvSpPr>
        <p:spPr/>
        <p:txBody>
          <a:bodyPr/>
          <a:lstStyle/>
          <a:p>
            <a:r>
              <a:rPr lang="en-US" dirty="0"/>
              <a:t>May</a:t>
            </a:r>
            <a:r>
              <a:rPr lang="en-CN"/>
              <a:t> </a:t>
            </a:r>
            <a:r>
              <a:rPr lang="en-CN" dirty="0"/>
              <a:t>2022</a:t>
            </a:r>
          </a:p>
        </p:txBody>
      </p:sp>
    </p:spTree>
    <p:extLst>
      <p:ext uri="{BB962C8B-B14F-4D97-AF65-F5344CB8AC3E}">
        <p14:creationId xmlns:p14="http://schemas.microsoft.com/office/powerpoint/2010/main" val="3029855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629C-4776-E224-21E7-6D7F6453B30F}"/>
              </a:ext>
            </a:extLst>
          </p:cNvPr>
          <p:cNvSpPr>
            <a:spLocks noGrp="1"/>
          </p:cNvSpPr>
          <p:nvPr>
            <p:ph type="title"/>
          </p:nvPr>
        </p:nvSpPr>
        <p:spPr/>
        <p:txBody>
          <a:bodyPr/>
          <a:lstStyle/>
          <a:p>
            <a:r>
              <a:rPr lang="en-US" sz="3200" dirty="0"/>
              <a:t>Complements Other Security Solutions</a:t>
            </a:r>
          </a:p>
        </p:txBody>
      </p:sp>
      <p:graphicFrame>
        <p:nvGraphicFramePr>
          <p:cNvPr id="5" name="Content Placeholder 4">
            <a:extLst>
              <a:ext uri="{FF2B5EF4-FFF2-40B4-BE49-F238E27FC236}">
                <a16:creationId xmlns:a16="http://schemas.microsoft.com/office/drawing/2014/main" id="{396F2E73-0A9C-674F-9DA8-86AB04C4E804}"/>
              </a:ext>
            </a:extLst>
          </p:cNvPr>
          <p:cNvGraphicFramePr>
            <a:graphicFrameLocks noGrp="1"/>
          </p:cNvGraphicFramePr>
          <p:nvPr>
            <p:ph idx="1"/>
            <p:extLst>
              <p:ext uri="{D42A27DB-BD31-4B8C-83A1-F6EECF244321}">
                <p14:modId xmlns:p14="http://schemas.microsoft.com/office/powerpoint/2010/main" val="3531131960"/>
              </p:ext>
            </p:extLst>
          </p:nvPr>
        </p:nvGraphicFramePr>
        <p:xfrm>
          <a:off x="573088" y="898525"/>
          <a:ext cx="8004175" cy="3695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AC4754D-1160-B64A-5C46-F021CFEAA002}"/>
              </a:ext>
            </a:extLst>
          </p:cNvPr>
          <p:cNvSpPr>
            <a:spLocks noGrp="1"/>
          </p:cNvSpPr>
          <p:nvPr>
            <p:ph type="sldNum" sz="quarter" idx="12"/>
          </p:nvPr>
        </p:nvSpPr>
        <p:spPr/>
        <p:txBody>
          <a:bodyPr/>
          <a:lstStyle/>
          <a:p>
            <a:fld id="{BF8C67C9-53FD-F34D-9AD9-FFD5FDC44650}" type="slidenum">
              <a:rPr lang="en-US" smtClean="0"/>
              <a:t>10</a:t>
            </a:fld>
            <a:endParaRPr lang="en-US"/>
          </a:p>
        </p:txBody>
      </p:sp>
      <p:sp>
        <p:nvSpPr>
          <p:cNvPr id="6" name="TextBox 5">
            <a:extLst>
              <a:ext uri="{FF2B5EF4-FFF2-40B4-BE49-F238E27FC236}">
                <a16:creationId xmlns:a16="http://schemas.microsoft.com/office/drawing/2014/main" id="{5C823DA8-5B59-C4EE-313C-E9161B13444B}"/>
              </a:ext>
            </a:extLst>
          </p:cNvPr>
          <p:cNvSpPr txBox="1"/>
          <p:nvPr/>
        </p:nvSpPr>
        <p:spPr>
          <a:xfrm>
            <a:off x="8803037" y="3541363"/>
            <a:ext cx="0" cy="0"/>
          </a:xfrm>
          <a:prstGeom prst="rect">
            <a:avLst/>
          </a:prstGeom>
          <a:noFill/>
        </p:spPr>
        <p:txBody>
          <a:bodyPr wrap="none" lIns="0" rtlCol="0">
            <a:noAutofit/>
          </a:bodyPr>
          <a:lstStyle/>
          <a:p>
            <a:pPr algn="l"/>
            <a:endParaRPr lang="en-US" sz="2400" dirty="0">
              <a:solidFill>
                <a:schemeClr val="tx1"/>
              </a:solidFill>
              <a:latin typeface="Calibri"/>
              <a:cs typeface="Calibri"/>
            </a:endParaRPr>
          </a:p>
        </p:txBody>
      </p:sp>
    </p:spTree>
    <p:extLst>
      <p:ext uri="{BB962C8B-B14F-4D97-AF65-F5344CB8AC3E}">
        <p14:creationId xmlns:p14="http://schemas.microsoft.com/office/powerpoint/2010/main" val="2412247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1F9A4-3713-574E-BFCF-1F76C302C8EA}"/>
              </a:ext>
            </a:extLst>
          </p:cNvPr>
          <p:cNvSpPr>
            <a:spLocks noGrp="1"/>
          </p:cNvSpPr>
          <p:nvPr>
            <p:ph type="ctrTitle"/>
          </p:nvPr>
        </p:nvSpPr>
        <p:spPr/>
        <p:txBody>
          <a:bodyPr/>
          <a:lstStyle/>
          <a:p>
            <a:r>
              <a:rPr lang="en-US" sz="5400" dirty="0"/>
              <a:t>DEMO</a:t>
            </a:r>
            <a:br>
              <a:rPr lang="en-US" sz="5400" dirty="0"/>
            </a:br>
            <a:br>
              <a:rPr lang="en-US" sz="5400" dirty="0"/>
            </a:br>
            <a:endParaRPr lang="en-US" sz="5400" dirty="0"/>
          </a:p>
        </p:txBody>
      </p:sp>
    </p:spTree>
    <p:extLst>
      <p:ext uri="{BB962C8B-B14F-4D97-AF65-F5344CB8AC3E}">
        <p14:creationId xmlns:p14="http://schemas.microsoft.com/office/powerpoint/2010/main" val="385358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FE1E-258C-59DB-826C-016F2A28CEF8}"/>
              </a:ext>
            </a:extLst>
          </p:cNvPr>
          <p:cNvSpPr>
            <a:spLocks noGrp="1"/>
          </p:cNvSpPr>
          <p:nvPr>
            <p:ph type="title"/>
          </p:nvPr>
        </p:nvSpPr>
        <p:spPr/>
        <p:txBody>
          <a:bodyPr/>
          <a:lstStyle/>
          <a:p>
            <a:r>
              <a:rPr lang="en-US" dirty="0"/>
              <a:t>Demo Scenario</a:t>
            </a:r>
          </a:p>
        </p:txBody>
      </p:sp>
      <p:sp>
        <p:nvSpPr>
          <p:cNvPr id="3" name="Content Placeholder 2">
            <a:extLst>
              <a:ext uri="{FF2B5EF4-FFF2-40B4-BE49-F238E27FC236}">
                <a16:creationId xmlns:a16="http://schemas.microsoft.com/office/drawing/2014/main" id="{4D9A44A1-94B5-34F2-1745-B272042560A5}"/>
              </a:ext>
            </a:extLst>
          </p:cNvPr>
          <p:cNvSpPr>
            <a:spLocks noGrp="1"/>
          </p:cNvSpPr>
          <p:nvPr>
            <p:ph idx="1"/>
          </p:nvPr>
        </p:nvSpPr>
        <p:spPr/>
        <p:txBody>
          <a:bodyPr/>
          <a:lstStyle/>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r>
              <a:rPr lang="en-US" sz="2000" dirty="0"/>
              <a:t>User downloads a tax document to laptop.</a:t>
            </a:r>
          </a:p>
          <a:p>
            <a:pPr marL="514350" indent="-514350">
              <a:buFont typeface="+mj-lt"/>
              <a:buAutoNum type="arabicPeriod"/>
            </a:pPr>
            <a:r>
              <a:rPr lang="en-US" sz="2000" dirty="0"/>
              <a:t>App detects the document containing the user’s SSN lying around in his Downloads folder.</a:t>
            </a:r>
          </a:p>
          <a:p>
            <a:pPr marL="514350" indent="-514350">
              <a:buFont typeface="+mj-lt"/>
              <a:buAutoNum type="arabicPeriod"/>
            </a:pPr>
            <a:r>
              <a:rPr lang="en-US" sz="2000" strike="sngStrike" dirty="0"/>
              <a:t>At an appropriate time, application notifies and recommends the user to take some action to secure the document.</a:t>
            </a:r>
          </a:p>
          <a:p>
            <a:pPr marL="514350" indent="-514350">
              <a:buFont typeface="+mj-lt"/>
              <a:buAutoNum type="arabicPeriod"/>
            </a:pPr>
            <a:r>
              <a:rPr lang="en-US" sz="2000" dirty="0"/>
              <a:t>User secures the data by deleting the document or relocating it to a secure folder.</a:t>
            </a:r>
          </a:p>
        </p:txBody>
      </p:sp>
    </p:spTree>
    <p:extLst>
      <p:ext uri="{BB962C8B-B14F-4D97-AF65-F5344CB8AC3E}">
        <p14:creationId xmlns:p14="http://schemas.microsoft.com/office/powerpoint/2010/main" val="117778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89815-F374-7D42-B75B-329DC26C8D1D}"/>
              </a:ext>
            </a:extLst>
          </p:cNvPr>
          <p:cNvSpPr>
            <a:spLocks noGrp="1"/>
          </p:cNvSpPr>
          <p:nvPr>
            <p:ph type="ctrTitle"/>
          </p:nvPr>
        </p:nvSpPr>
        <p:spPr/>
        <p:txBody>
          <a:bodyPr/>
          <a:lstStyle/>
          <a:p>
            <a:r>
              <a:rPr lang="en-US" dirty="0"/>
              <a:t>Execution Plan</a:t>
            </a:r>
            <a:br>
              <a:rPr lang="en-US" dirty="0"/>
            </a:br>
            <a:br>
              <a:rPr lang="en-US" dirty="0"/>
            </a:br>
            <a:endParaRPr lang="en-US" dirty="0"/>
          </a:p>
        </p:txBody>
      </p:sp>
    </p:spTree>
    <p:extLst>
      <p:ext uri="{BB962C8B-B14F-4D97-AF65-F5344CB8AC3E}">
        <p14:creationId xmlns:p14="http://schemas.microsoft.com/office/powerpoint/2010/main" val="2900242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03AD-5ACE-AD48-9FFF-A97D09A51E63}"/>
              </a:ext>
            </a:extLst>
          </p:cNvPr>
          <p:cNvSpPr>
            <a:spLocks noGrp="1"/>
          </p:cNvSpPr>
          <p:nvPr>
            <p:ph type="title"/>
          </p:nvPr>
        </p:nvSpPr>
        <p:spPr/>
        <p:txBody>
          <a:bodyPr/>
          <a:lstStyle/>
          <a:p>
            <a:r>
              <a:rPr lang="en-US" dirty="0"/>
              <a:t>We Believe….</a:t>
            </a:r>
          </a:p>
        </p:txBody>
      </p:sp>
      <p:sp>
        <p:nvSpPr>
          <p:cNvPr id="3" name="Content Placeholder 2">
            <a:extLst>
              <a:ext uri="{FF2B5EF4-FFF2-40B4-BE49-F238E27FC236}">
                <a16:creationId xmlns:a16="http://schemas.microsoft.com/office/drawing/2014/main" id="{8607453F-42FE-0547-87DC-E27534205E49}"/>
              </a:ext>
            </a:extLst>
          </p:cNvPr>
          <p:cNvSpPr>
            <a:spLocks noGrp="1"/>
          </p:cNvSpPr>
          <p:nvPr>
            <p:ph idx="4294967295"/>
          </p:nvPr>
        </p:nvSpPr>
        <p:spPr>
          <a:xfrm>
            <a:off x="635730" y="1370013"/>
            <a:ext cx="7886700" cy="1116012"/>
          </a:xfrm>
          <a:ln>
            <a:solidFill>
              <a:schemeClr val="accent1">
                <a:tint val="40000"/>
                <a:hueOff val="0"/>
                <a:satOff val="0"/>
                <a:lumOff val="0"/>
              </a:schemeClr>
            </a:solidFill>
          </a:ln>
        </p:spPr>
        <p:txBody>
          <a:bodyPr>
            <a:normAutofit fontScale="77500" lnSpcReduction="20000"/>
          </a:bodyPr>
          <a:lstStyle/>
          <a:p>
            <a:pPr marL="0" indent="0" algn="ctr">
              <a:buNone/>
            </a:pPr>
            <a:r>
              <a:rPr lang="en-US" sz="2700" dirty="0"/>
              <a:t>There is unmet demand for a </a:t>
            </a:r>
            <a:r>
              <a:rPr lang="en-US" sz="2700" b="1" u="sng" dirty="0">
                <a:solidFill>
                  <a:srgbClr val="FF0000"/>
                </a:solidFill>
              </a:rPr>
              <a:t>easy to use solution</a:t>
            </a:r>
            <a:r>
              <a:rPr lang="en-US" sz="2700" dirty="0"/>
              <a:t> for securing people’s most valuable and critical personal and financial data (such as credentials to critical financial accounts, SSN, tax returns, etc.)</a:t>
            </a:r>
          </a:p>
        </p:txBody>
      </p:sp>
      <p:sp>
        <p:nvSpPr>
          <p:cNvPr id="4" name="Content Placeholder 2">
            <a:extLst>
              <a:ext uri="{FF2B5EF4-FFF2-40B4-BE49-F238E27FC236}">
                <a16:creationId xmlns:a16="http://schemas.microsoft.com/office/drawing/2014/main" id="{DF9711C1-A363-0D42-8A86-B046BB2129E2}"/>
              </a:ext>
            </a:extLst>
          </p:cNvPr>
          <p:cNvSpPr txBox="1">
            <a:spLocks/>
          </p:cNvSpPr>
          <p:nvPr/>
        </p:nvSpPr>
        <p:spPr>
          <a:xfrm>
            <a:off x="1838325" y="2657476"/>
            <a:ext cx="6677025" cy="2076449"/>
          </a:xfrm>
          <a:prstGeom prst="rect">
            <a:avLst/>
          </a:prstGeom>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7213" indent="-557213">
              <a:buFont typeface="+mj-lt"/>
              <a:buAutoNum type="arabicPeriod"/>
            </a:pPr>
            <a:r>
              <a:rPr lang="en-US" sz="1800" dirty="0"/>
              <a:t>Unmet demand exists for efficient tool to secure and/or remove sensitive personal and financial data from PCs and laptops.</a:t>
            </a:r>
          </a:p>
          <a:p>
            <a:pPr marL="557213" indent="-557213">
              <a:buFont typeface="+mj-lt"/>
              <a:buAutoNum type="arabicPeriod"/>
            </a:pPr>
            <a:r>
              <a:rPr lang="en-US" sz="1800" dirty="0"/>
              <a:t>At least 1/5 of users who pay for non-1</a:t>
            </a:r>
            <a:r>
              <a:rPr lang="en-US" sz="1800" baseline="30000" dirty="0"/>
              <a:t>st</a:t>
            </a:r>
            <a:r>
              <a:rPr lang="en-US" sz="1800" dirty="0"/>
              <a:t> party password manager solutions would be interested and pay for our solution.</a:t>
            </a:r>
          </a:p>
          <a:p>
            <a:pPr marL="557213" indent="-557213">
              <a:buFont typeface="+mj-lt"/>
              <a:buAutoNum type="arabicPeriod"/>
            </a:pPr>
            <a:endParaRPr lang="en-US" sz="1800" dirty="0"/>
          </a:p>
          <a:p>
            <a:pPr marL="557213" indent="-557213">
              <a:buFont typeface="+mj-lt"/>
              <a:buAutoNum type="arabicPeriod"/>
            </a:pPr>
            <a:endParaRPr lang="en-US" sz="1800" dirty="0"/>
          </a:p>
        </p:txBody>
      </p:sp>
      <p:sp>
        <p:nvSpPr>
          <p:cNvPr id="5" name="Bent-Up Arrow 4">
            <a:extLst>
              <a:ext uri="{FF2B5EF4-FFF2-40B4-BE49-F238E27FC236}">
                <a16:creationId xmlns:a16="http://schemas.microsoft.com/office/drawing/2014/main" id="{4BC5A98B-BAA2-D643-A88B-1EEFFD867710}"/>
              </a:ext>
            </a:extLst>
          </p:cNvPr>
          <p:cNvSpPr/>
          <p:nvPr/>
        </p:nvSpPr>
        <p:spPr>
          <a:xfrm rot="5400000">
            <a:off x="732267" y="2648820"/>
            <a:ext cx="788127" cy="995363"/>
          </a:xfrm>
          <a:prstGeom prst="bentUp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36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1C74-0420-1E4B-A70A-90B2D4598853}"/>
              </a:ext>
            </a:extLst>
          </p:cNvPr>
          <p:cNvSpPr>
            <a:spLocks noGrp="1"/>
          </p:cNvSpPr>
          <p:nvPr>
            <p:ph type="title"/>
          </p:nvPr>
        </p:nvSpPr>
        <p:spPr/>
        <p:txBody>
          <a:bodyPr>
            <a:normAutofit fontScale="90000"/>
          </a:bodyPr>
          <a:lstStyle/>
          <a:p>
            <a:r>
              <a:rPr lang="en-US" dirty="0"/>
              <a:t>Consumers Are Willing to Pay</a:t>
            </a:r>
          </a:p>
        </p:txBody>
      </p:sp>
      <p:sp>
        <p:nvSpPr>
          <p:cNvPr id="6" name="Rectangle 5">
            <a:extLst>
              <a:ext uri="{FF2B5EF4-FFF2-40B4-BE49-F238E27FC236}">
                <a16:creationId xmlns:a16="http://schemas.microsoft.com/office/drawing/2014/main" id="{FC7013A2-1C8D-1C45-8D7F-2768C2C461D4}"/>
              </a:ext>
            </a:extLst>
          </p:cNvPr>
          <p:cNvSpPr/>
          <p:nvPr/>
        </p:nvSpPr>
        <p:spPr>
          <a:xfrm>
            <a:off x="871285" y="3010903"/>
            <a:ext cx="2237875" cy="15646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Password Vault</a:t>
            </a:r>
          </a:p>
          <a:p>
            <a:pPr algn="ctr"/>
            <a:r>
              <a:rPr lang="en-US" sz="1400" dirty="0">
                <a:solidFill>
                  <a:schemeClr val="bg1"/>
                </a:solidFill>
              </a:rPr>
              <a:t>Password Generator</a:t>
            </a:r>
          </a:p>
          <a:p>
            <a:pPr algn="ctr"/>
            <a:r>
              <a:rPr lang="en-US" sz="1400" dirty="0">
                <a:solidFill>
                  <a:schemeClr val="bg1"/>
                </a:solidFill>
              </a:rPr>
              <a:t>Basic Encryption</a:t>
            </a:r>
          </a:p>
          <a:p>
            <a:pPr algn="ctr"/>
            <a:r>
              <a:rPr lang="en-US" sz="1400" dirty="0">
                <a:solidFill>
                  <a:schemeClr val="bg1"/>
                </a:solidFill>
              </a:rPr>
              <a:t>Autofill</a:t>
            </a:r>
          </a:p>
          <a:p>
            <a:pPr algn="ctr"/>
            <a:r>
              <a:rPr lang="en-US" sz="1400" dirty="0">
                <a:solidFill>
                  <a:schemeClr val="bg1"/>
                </a:solidFill>
              </a:rPr>
              <a:t>Breach Detection</a:t>
            </a:r>
          </a:p>
        </p:txBody>
      </p:sp>
      <p:sp>
        <p:nvSpPr>
          <p:cNvPr id="8" name="Rectangle 7">
            <a:extLst>
              <a:ext uri="{FF2B5EF4-FFF2-40B4-BE49-F238E27FC236}">
                <a16:creationId xmlns:a16="http://schemas.microsoft.com/office/drawing/2014/main" id="{83480F83-9C34-954D-BDEC-3BC95225CBAD}"/>
              </a:ext>
            </a:extLst>
          </p:cNvPr>
          <p:cNvSpPr/>
          <p:nvPr/>
        </p:nvSpPr>
        <p:spPr>
          <a:xfrm>
            <a:off x="871286" y="1443257"/>
            <a:ext cx="2237874" cy="156467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Advanced Encryption</a:t>
            </a:r>
          </a:p>
          <a:p>
            <a:pPr algn="ctr"/>
            <a:r>
              <a:rPr lang="en-US" sz="1400" dirty="0"/>
              <a:t>2FA/MFA Support</a:t>
            </a:r>
          </a:p>
          <a:p>
            <a:pPr algn="ctr"/>
            <a:r>
              <a:rPr lang="en-US" sz="1400" dirty="0"/>
              <a:t>Breach Notification</a:t>
            </a:r>
          </a:p>
          <a:p>
            <a:pPr algn="ctr"/>
            <a:r>
              <a:rPr lang="en-US" sz="1400" dirty="0"/>
              <a:t>Cross Ecosystem Support</a:t>
            </a:r>
          </a:p>
          <a:p>
            <a:pPr algn="ctr"/>
            <a:r>
              <a:rPr lang="en-US" sz="1400" dirty="0"/>
              <a:t>Data Self Storage Capability</a:t>
            </a:r>
          </a:p>
        </p:txBody>
      </p:sp>
      <p:pic>
        <p:nvPicPr>
          <p:cNvPr id="1026" name="Picture 2" descr="Google Chrome - Wikipedia">
            <a:extLst>
              <a:ext uri="{FF2B5EF4-FFF2-40B4-BE49-F238E27FC236}">
                <a16:creationId xmlns:a16="http://schemas.microsoft.com/office/drawing/2014/main" id="{F53E8703-AE6C-EE4C-A5AE-1F9A19781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450" y="3373222"/>
            <a:ext cx="747493" cy="747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story of Apple Inc. - Wikipedia">
            <a:extLst>
              <a:ext uri="{FF2B5EF4-FFF2-40B4-BE49-F238E27FC236}">
                <a16:creationId xmlns:a16="http://schemas.microsoft.com/office/drawing/2014/main" id="{20835E51-1340-354F-9159-96EA88AD1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3913" y="3317342"/>
            <a:ext cx="652463" cy="8033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ssword manager showdown: LastPass vs. 1Password | Zapier">
            <a:extLst>
              <a:ext uri="{FF2B5EF4-FFF2-40B4-BE49-F238E27FC236}">
                <a16:creationId xmlns:a16="http://schemas.microsoft.com/office/drawing/2014/main" id="{4C69C6DD-B028-1B4F-884C-5F0BECF99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765" y="1727456"/>
            <a:ext cx="1988346" cy="9941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00% Free PNG Transparent Background, Free Download #39400 - FreeIconsPNG">
            <a:extLst>
              <a:ext uri="{FF2B5EF4-FFF2-40B4-BE49-F238E27FC236}">
                <a16:creationId xmlns:a16="http://schemas.microsoft.com/office/drawing/2014/main" id="{F232D4F0-22DD-0F47-9A72-97E4262F6E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514" y="3033384"/>
            <a:ext cx="2134831" cy="14338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hart Red Arrow Growth - Free image on Pixabay">
            <a:extLst>
              <a:ext uri="{FF2B5EF4-FFF2-40B4-BE49-F238E27FC236}">
                <a16:creationId xmlns:a16="http://schemas.microsoft.com/office/drawing/2014/main" id="{52BB1FFF-CE5F-E543-9707-5C2E25A8B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824" y="1268016"/>
            <a:ext cx="2183207" cy="1643727"/>
          </a:xfrm>
          <a:prstGeom prst="rect">
            <a:avLst/>
          </a:prstGeom>
          <a:noFill/>
          <a:extLst>
            <a:ext uri="{909E8E84-426E-40DD-AFC4-6F175D3DCCD1}">
              <a14:hiddenFill xmlns:a14="http://schemas.microsoft.com/office/drawing/2010/main">
                <a:solidFill>
                  <a:srgbClr val="FFFFFF"/>
                </a:solidFill>
              </a14:hiddenFill>
            </a:ext>
          </a:extLst>
        </p:spPr>
      </p:pic>
      <p:sp>
        <p:nvSpPr>
          <p:cNvPr id="12" name="Alternate Process 11">
            <a:extLst>
              <a:ext uri="{FF2B5EF4-FFF2-40B4-BE49-F238E27FC236}">
                <a16:creationId xmlns:a16="http://schemas.microsoft.com/office/drawing/2014/main" id="{1DAF0E58-6F1B-F54F-A37B-5220717F3242}"/>
              </a:ext>
            </a:extLst>
          </p:cNvPr>
          <p:cNvSpPr/>
          <p:nvPr/>
        </p:nvSpPr>
        <p:spPr>
          <a:xfrm>
            <a:off x="5995513" y="1356439"/>
            <a:ext cx="2277200" cy="682369"/>
          </a:xfrm>
          <a:prstGeom prst="flowChartAlternateProcess">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Password management market:</a:t>
            </a:r>
          </a:p>
          <a:p>
            <a:pPr marL="85725" indent="-85725">
              <a:buFont typeface="Arial" panose="020B0604020202020204" pitchFamily="34" charset="0"/>
              <a:buChar char="•"/>
            </a:pPr>
            <a:r>
              <a:rPr lang="en-US" sz="900" dirty="0">
                <a:solidFill>
                  <a:schemeClr val="tx1"/>
                </a:solidFill>
              </a:rPr>
              <a:t>2020: 900M (40M+ users)</a:t>
            </a:r>
          </a:p>
          <a:p>
            <a:pPr marL="85725" indent="-85725">
              <a:buFont typeface="Arial" panose="020B0604020202020204" pitchFamily="34" charset="0"/>
              <a:buChar char="•"/>
            </a:pPr>
            <a:r>
              <a:rPr lang="en-US" sz="900" dirty="0">
                <a:solidFill>
                  <a:schemeClr val="tx1"/>
                </a:solidFill>
              </a:rPr>
              <a:t>2025: 2B</a:t>
            </a:r>
          </a:p>
          <a:p>
            <a:pPr marL="85725" indent="-85725">
              <a:buFont typeface="Arial" panose="020B0604020202020204" pitchFamily="34" charset="0"/>
              <a:buChar char="•"/>
            </a:pPr>
            <a:r>
              <a:rPr lang="en-US" sz="900" dirty="0">
                <a:solidFill>
                  <a:schemeClr val="tx1"/>
                </a:solidFill>
              </a:rPr>
              <a:t>CAGR: ~20%</a:t>
            </a:r>
          </a:p>
        </p:txBody>
      </p:sp>
      <p:cxnSp>
        <p:nvCxnSpPr>
          <p:cNvPr id="18" name="Straight Connector 17">
            <a:extLst>
              <a:ext uri="{FF2B5EF4-FFF2-40B4-BE49-F238E27FC236}">
                <a16:creationId xmlns:a16="http://schemas.microsoft.com/office/drawing/2014/main" id="{C3F3DF5D-8AA1-BD41-926E-1F51FF14B741}"/>
              </a:ext>
            </a:extLst>
          </p:cNvPr>
          <p:cNvCxnSpPr>
            <a:cxnSpLocks/>
          </p:cNvCxnSpPr>
          <p:nvPr/>
        </p:nvCxnSpPr>
        <p:spPr>
          <a:xfrm>
            <a:off x="3333751" y="3007927"/>
            <a:ext cx="466628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301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03AD-5ACE-AD48-9FFF-A97D09A51E63}"/>
              </a:ext>
            </a:extLst>
          </p:cNvPr>
          <p:cNvSpPr>
            <a:spLocks noGrp="1"/>
          </p:cNvSpPr>
          <p:nvPr>
            <p:ph type="title"/>
          </p:nvPr>
        </p:nvSpPr>
        <p:spPr/>
        <p:txBody>
          <a:bodyPr/>
          <a:lstStyle/>
          <a:p>
            <a:r>
              <a:rPr lang="en-US" sz="3200" dirty="0"/>
              <a:t>Estimated Total Addressable Market (Global)</a:t>
            </a:r>
          </a:p>
        </p:txBody>
      </p:sp>
      <p:sp>
        <p:nvSpPr>
          <p:cNvPr id="7" name="Content Placeholder 6">
            <a:extLst>
              <a:ext uri="{FF2B5EF4-FFF2-40B4-BE49-F238E27FC236}">
                <a16:creationId xmlns:a16="http://schemas.microsoft.com/office/drawing/2014/main" id="{5F40A2DF-EDFA-A548-B441-0F9E2491E8FE}"/>
              </a:ext>
            </a:extLst>
          </p:cNvPr>
          <p:cNvSpPr>
            <a:spLocks noGrp="1"/>
          </p:cNvSpPr>
          <p:nvPr>
            <p:ph idx="1"/>
          </p:nvPr>
        </p:nvSpPr>
        <p:spPr/>
        <p:txBody>
          <a:bodyPr/>
          <a:lstStyle/>
          <a:p>
            <a:endParaRPr lang="en-US" sz="2000" dirty="0"/>
          </a:p>
          <a:p>
            <a:pPr marL="0" indent="0">
              <a:buNone/>
            </a:pPr>
            <a:r>
              <a:rPr lang="en-US" sz="2000" dirty="0"/>
              <a:t>Based on 2020 password manager $900M market size, 40M users </a:t>
            </a:r>
            <a:r>
              <a:rPr lang="en-US" sz="2000" dirty="0">
                <a:sym typeface="Wingdings" pitchFamily="2" charset="2"/>
              </a:rPr>
              <a:t>paying $22 USD/user/year</a:t>
            </a:r>
          </a:p>
          <a:p>
            <a:r>
              <a:rPr lang="en-US" sz="2000" dirty="0">
                <a:sym typeface="Wingdings" pitchFamily="2" charset="2"/>
              </a:rPr>
              <a:t>In 2025, projected $2B market size at $22 USD/user  90M users</a:t>
            </a:r>
          </a:p>
          <a:p>
            <a:r>
              <a:rPr lang="en-US" sz="2000" dirty="0">
                <a:sym typeface="Wingdings" pitchFamily="2" charset="2"/>
              </a:rPr>
              <a:t>90M users X 20% = 18M users potentially interested in our solution in 2025</a:t>
            </a:r>
          </a:p>
          <a:p>
            <a:r>
              <a:rPr lang="en-US" sz="2000" dirty="0">
                <a:sym typeface="Wingdings" pitchFamily="2" charset="2"/>
              </a:rPr>
              <a:t>Assuming $20/user/year  $360M USD TAM</a:t>
            </a:r>
          </a:p>
          <a:p>
            <a:endParaRPr lang="en-US" sz="2000" dirty="0">
              <a:sym typeface="Wingdings" pitchFamily="2" charset="2"/>
            </a:endParaRPr>
          </a:p>
          <a:p>
            <a:endParaRPr lang="en-US" sz="2000" dirty="0"/>
          </a:p>
        </p:txBody>
      </p:sp>
    </p:spTree>
    <p:extLst>
      <p:ext uri="{BB962C8B-B14F-4D97-AF65-F5344CB8AC3E}">
        <p14:creationId xmlns:p14="http://schemas.microsoft.com/office/powerpoint/2010/main" val="204680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B34F-DB05-664A-84E5-AEB86C03A0D8}"/>
              </a:ext>
            </a:extLst>
          </p:cNvPr>
          <p:cNvSpPr>
            <a:spLocks noGrp="1"/>
          </p:cNvSpPr>
          <p:nvPr>
            <p:ph type="title"/>
          </p:nvPr>
        </p:nvSpPr>
        <p:spPr/>
        <p:txBody>
          <a:bodyPr/>
          <a:lstStyle/>
          <a:p>
            <a:r>
              <a:rPr lang="en-US" dirty="0"/>
              <a:t>Why Trend</a:t>
            </a:r>
          </a:p>
        </p:txBody>
      </p:sp>
      <p:sp>
        <p:nvSpPr>
          <p:cNvPr id="3" name="Content Placeholder 2">
            <a:extLst>
              <a:ext uri="{FF2B5EF4-FFF2-40B4-BE49-F238E27FC236}">
                <a16:creationId xmlns:a16="http://schemas.microsoft.com/office/drawing/2014/main" id="{05B43426-77B7-A648-8B92-CC0798109A36}"/>
              </a:ext>
            </a:extLst>
          </p:cNvPr>
          <p:cNvSpPr>
            <a:spLocks noGrp="1"/>
          </p:cNvSpPr>
          <p:nvPr>
            <p:ph idx="1"/>
          </p:nvPr>
        </p:nvSpPr>
        <p:spPr/>
        <p:txBody>
          <a:bodyPr>
            <a:normAutofit/>
          </a:bodyPr>
          <a:lstStyle/>
          <a:p>
            <a:endParaRPr lang="en-US" sz="2000" dirty="0"/>
          </a:p>
          <a:p>
            <a:r>
              <a:rPr lang="en-US" sz="2000" dirty="0"/>
              <a:t>Trend lacking a clearly positioned personal data security solution today</a:t>
            </a:r>
          </a:p>
          <a:p>
            <a:pPr marL="0" indent="0">
              <a:buNone/>
            </a:pPr>
            <a:endParaRPr lang="en-US" sz="800" dirty="0">
              <a:solidFill>
                <a:srgbClr val="FF0000"/>
              </a:solidFill>
            </a:endParaRPr>
          </a:p>
          <a:p>
            <a:endParaRPr lang="en-US" sz="2000" dirty="0"/>
          </a:p>
          <a:p>
            <a:r>
              <a:rPr lang="en-US" sz="2000" dirty="0"/>
              <a:t>Existing Trend know-hows and technologies can be leveraged</a:t>
            </a:r>
          </a:p>
          <a:p>
            <a:endParaRPr lang="en-US" sz="2000" dirty="0"/>
          </a:p>
          <a:p>
            <a:r>
              <a:rPr lang="en-US" sz="2000" dirty="0"/>
              <a:t>No one offers strong personal data security solution today</a:t>
            </a:r>
          </a:p>
        </p:txBody>
      </p:sp>
    </p:spTree>
    <p:extLst>
      <p:ext uri="{BB962C8B-B14F-4D97-AF65-F5344CB8AC3E}">
        <p14:creationId xmlns:p14="http://schemas.microsoft.com/office/powerpoint/2010/main" val="4216428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B34F-DB05-664A-84E5-AEB86C03A0D8}"/>
              </a:ext>
            </a:extLst>
          </p:cNvPr>
          <p:cNvSpPr>
            <a:spLocks noGrp="1"/>
          </p:cNvSpPr>
          <p:nvPr>
            <p:ph type="title"/>
          </p:nvPr>
        </p:nvSpPr>
        <p:spPr/>
        <p:txBody>
          <a:bodyPr/>
          <a:lstStyle/>
          <a:p>
            <a:r>
              <a:rPr lang="en-US" dirty="0"/>
              <a:t>Trend Micro ID Protection Solution</a:t>
            </a:r>
          </a:p>
        </p:txBody>
      </p:sp>
      <p:sp>
        <p:nvSpPr>
          <p:cNvPr id="12" name="Content Placeholder 11">
            <a:extLst>
              <a:ext uri="{FF2B5EF4-FFF2-40B4-BE49-F238E27FC236}">
                <a16:creationId xmlns:a16="http://schemas.microsoft.com/office/drawing/2014/main" id="{7082E201-77B0-B858-9DD1-7A2121912ABF}"/>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284DF23-650F-8B46-A2BC-FCCF39BB1A68}"/>
              </a:ext>
            </a:extLst>
          </p:cNvPr>
          <p:cNvSpPr/>
          <p:nvPr/>
        </p:nvSpPr>
        <p:spPr>
          <a:xfrm>
            <a:off x="1897702" y="3694961"/>
            <a:ext cx="1150298" cy="6143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Website/Domain</a:t>
            </a:r>
          </a:p>
          <a:p>
            <a:pPr algn="ctr"/>
            <a:r>
              <a:rPr lang="en-US" sz="900" dirty="0">
                <a:solidFill>
                  <a:schemeClr val="bg1">
                    <a:lumMod val="50000"/>
                  </a:schemeClr>
                </a:solidFill>
              </a:rPr>
              <a:t>Categorization Engine</a:t>
            </a:r>
          </a:p>
        </p:txBody>
      </p:sp>
      <p:sp>
        <p:nvSpPr>
          <p:cNvPr id="5" name="Rectangle 4">
            <a:extLst>
              <a:ext uri="{FF2B5EF4-FFF2-40B4-BE49-F238E27FC236}">
                <a16:creationId xmlns:a16="http://schemas.microsoft.com/office/drawing/2014/main" id="{4A481E9E-333F-B245-B419-EA78E3222C1D}"/>
              </a:ext>
            </a:extLst>
          </p:cNvPr>
          <p:cNvSpPr/>
          <p:nvPr/>
        </p:nvSpPr>
        <p:spPr>
          <a:xfrm>
            <a:off x="3072925" y="3694961"/>
            <a:ext cx="994250" cy="6143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Homomorphic Encryption</a:t>
            </a:r>
          </a:p>
        </p:txBody>
      </p:sp>
      <p:sp>
        <p:nvSpPr>
          <p:cNvPr id="6" name="Rectangle 5">
            <a:extLst>
              <a:ext uri="{FF2B5EF4-FFF2-40B4-BE49-F238E27FC236}">
                <a16:creationId xmlns:a16="http://schemas.microsoft.com/office/drawing/2014/main" id="{06F14ED2-E9B2-8C4B-983E-B437ED6C59D4}"/>
              </a:ext>
            </a:extLst>
          </p:cNvPr>
          <p:cNvSpPr/>
          <p:nvPr/>
        </p:nvSpPr>
        <p:spPr>
          <a:xfrm>
            <a:off x="1897702" y="3162300"/>
            <a:ext cx="750249"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Secure Erase</a:t>
            </a:r>
          </a:p>
        </p:txBody>
      </p:sp>
      <p:sp>
        <p:nvSpPr>
          <p:cNvPr id="7" name="Rectangle 6">
            <a:extLst>
              <a:ext uri="{FF2B5EF4-FFF2-40B4-BE49-F238E27FC236}">
                <a16:creationId xmlns:a16="http://schemas.microsoft.com/office/drawing/2014/main" id="{AE51CAEE-FF97-8E49-BCCB-7408A8B618DE}"/>
              </a:ext>
            </a:extLst>
          </p:cNvPr>
          <p:cNvSpPr/>
          <p:nvPr/>
        </p:nvSpPr>
        <p:spPr>
          <a:xfrm>
            <a:off x="2672876" y="3162300"/>
            <a:ext cx="750249"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Advanced Encryption</a:t>
            </a:r>
          </a:p>
        </p:txBody>
      </p:sp>
      <p:sp>
        <p:nvSpPr>
          <p:cNvPr id="8" name="Rectangle 7">
            <a:extLst>
              <a:ext uri="{FF2B5EF4-FFF2-40B4-BE49-F238E27FC236}">
                <a16:creationId xmlns:a16="http://schemas.microsoft.com/office/drawing/2014/main" id="{75A95D14-95C4-B945-8937-B04353B9B9D4}"/>
              </a:ext>
            </a:extLst>
          </p:cNvPr>
          <p:cNvSpPr/>
          <p:nvPr/>
        </p:nvSpPr>
        <p:spPr>
          <a:xfrm>
            <a:off x="3448049" y="3162300"/>
            <a:ext cx="750249"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2FA/MFA Support</a:t>
            </a:r>
          </a:p>
        </p:txBody>
      </p:sp>
      <p:sp>
        <p:nvSpPr>
          <p:cNvPr id="9" name="Rectangle 8">
            <a:extLst>
              <a:ext uri="{FF2B5EF4-FFF2-40B4-BE49-F238E27FC236}">
                <a16:creationId xmlns:a16="http://schemas.microsoft.com/office/drawing/2014/main" id="{086BB228-72FA-7341-A5CA-AD8338BD8BFD}"/>
              </a:ext>
            </a:extLst>
          </p:cNvPr>
          <p:cNvSpPr/>
          <p:nvPr/>
        </p:nvSpPr>
        <p:spPr>
          <a:xfrm>
            <a:off x="1897702" y="2629639"/>
            <a:ext cx="845498"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Password Management</a:t>
            </a:r>
          </a:p>
        </p:txBody>
      </p:sp>
      <p:sp>
        <p:nvSpPr>
          <p:cNvPr id="10" name="Rectangle 9">
            <a:extLst>
              <a:ext uri="{FF2B5EF4-FFF2-40B4-BE49-F238E27FC236}">
                <a16:creationId xmlns:a16="http://schemas.microsoft.com/office/drawing/2014/main" id="{81AE4B49-B9E2-E345-9FD7-4669259558FF}"/>
              </a:ext>
            </a:extLst>
          </p:cNvPr>
          <p:cNvSpPr/>
          <p:nvPr/>
        </p:nvSpPr>
        <p:spPr>
          <a:xfrm>
            <a:off x="2761724" y="2629639"/>
            <a:ext cx="845498"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Document Security</a:t>
            </a:r>
          </a:p>
        </p:txBody>
      </p:sp>
      <p:sp>
        <p:nvSpPr>
          <p:cNvPr id="11" name="Rectangle 10">
            <a:extLst>
              <a:ext uri="{FF2B5EF4-FFF2-40B4-BE49-F238E27FC236}">
                <a16:creationId xmlns:a16="http://schemas.microsoft.com/office/drawing/2014/main" id="{E2536BC0-139D-D947-899D-04CEE34A8C86}"/>
              </a:ext>
            </a:extLst>
          </p:cNvPr>
          <p:cNvSpPr/>
          <p:nvPr/>
        </p:nvSpPr>
        <p:spPr>
          <a:xfrm>
            <a:off x="4494655" y="2629639"/>
            <a:ext cx="1253991"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Breach Notification</a:t>
            </a:r>
          </a:p>
        </p:txBody>
      </p:sp>
      <p:sp>
        <p:nvSpPr>
          <p:cNvPr id="13" name="Rectangle 12">
            <a:extLst>
              <a:ext uri="{FF2B5EF4-FFF2-40B4-BE49-F238E27FC236}">
                <a16:creationId xmlns:a16="http://schemas.microsoft.com/office/drawing/2014/main" id="{F98045B3-E5BB-5A42-BA10-4871D875ED17}"/>
              </a:ext>
            </a:extLst>
          </p:cNvPr>
          <p:cNvSpPr/>
          <p:nvPr/>
        </p:nvSpPr>
        <p:spPr>
          <a:xfrm>
            <a:off x="4223223" y="3163777"/>
            <a:ext cx="750249"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Secure Storage</a:t>
            </a:r>
          </a:p>
        </p:txBody>
      </p:sp>
      <p:sp>
        <p:nvSpPr>
          <p:cNvPr id="15" name="Rectangle 14">
            <a:extLst>
              <a:ext uri="{FF2B5EF4-FFF2-40B4-BE49-F238E27FC236}">
                <a16:creationId xmlns:a16="http://schemas.microsoft.com/office/drawing/2014/main" id="{8A3EB936-1244-7C46-8BD7-48A2AEBCADF6}"/>
              </a:ext>
            </a:extLst>
          </p:cNvPr>
          <p:cNvSpPr/>
          <p:nvPr/>
        </p:nvSpPr>
        <p:spPr>
          <a:xfrm>
            <a:off x="3625995" y="2629639"/>
            <a:ext cx="845498"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Social Media Security</a:t>
            </a:r>
          </a:p>
        </p:txBody>
      </p:sp>
      <p:sp>
        <p:nvSpPr>
          <p:cNvPr id="16" name="Rectangle 15">
            <a:extLst>
              <a:ext uri="{FF2B5EF4-FFF2-40B4-BE49-F238E27FC236}">
                <a16:creationId xmlns:a16="http://schemas.microsoft.com/office/drawing/2014/main" id="{2925D80F-4BC2-B44F-85E1-1049FF08DD46}"/>
              </a:ext>
            </a:extLst>
          </p:cNvPr>
          <p:cNvSpPr/>
          <p:nvPr/>
        </p:nvSpPr>
        <p:spPr>
          <a:xfrm>
            <a:off x="1897701" y="1841279"/>
            <a:ext cx="4979349" cy="770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Personalization &amp; Automation</a:t>
            </a:r>
          </a:p>
        </p:txBody>
      </p:sp>
      <p:sp>
        <p:nvSpPr>
          <p:cNvPr id="17" name="Rectangle 16">
            <a:extLst>
              <a:ext uri="{FF2B5EF4-FFF2-40B4-BE49-F238E27FC236}">
                <a16:creationId xmlns:a16="http://schemas.microsoft.com/office/drawing/2014/main" id="{62595AD9-64CD-FB41-B188-9527351AF091}"/>
              </a:ext>
            </a:extLst>
          </p:cNvPr>
          <p:cNvSpPr/>
          <p:nvPr/>
        </p:nvSpPr>
        <p:spPr>
          <a:xfrm>
            <a:off x="4998397" y="3162300"/>
            <a:ext cx="750249" cy="5158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Consumer “DLP” Engine</a:t>
            </a:r>
          </a:p>
        </p:txBody>
      </p:sp>
      <p:sp>
        <p:nvSpPr>
          <p:cNvPr id="18" name="Can 17">
            <a:extLst>
              <a:ext uri="{FF2B5EF4-FFF2-40B4-BE49-F238E27FC236}">
                <a16:creationId xmlns:a16="http://schemas.microsoft.com/office/drawing/2014/main" id="{4F7327C8-B271-DB45-8A33-DF7EAED2DCE6}"/>
              </a:ext>
            </a:extLst>
          </p:cNvPr>
          <p:cNvSpPr/>
          <p:nvPr/>
        </p:nvSpPr>
        <p:spPr>
          <a:xfrm>
            <a:off x="5781675" y="2629639"/>
            <a:ext cx="1095375" cy="1679624"/>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PII Data</a:t>
            </a:r>
          </a:p>
        </p:txBody>
      </p:sp>
      <p:sp>
        <p:nvSpPr>
          <p:cNvPr id="19" name="Rectangle 18">
            <a:extLst>
              <a:ext uri="{FF2B5EF4-FFF2-40B4-BE49-F238E27FC236}">
                <a16:creationId xmlns:a16="http://schemas.microsoft.com/office/drawing/2014/main" id="{415D90FF-0690-5B4D-AD1E-2E611132EBF7}"/>
              </a:ext>
            </a:extLst>
          </p:cNvPr>
          <p:cNvSpPr/>
          <p:nvPr/>
        </p:nvSpPr>
        <p:spPr>
          <a:xfrm>
            <a:off x="4092100" y="3694961"/>
            <a:ext cx="1656546" cy="6143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String/Pattern/Fuzzy Matching Algorithms</a:t>
            </a:r>
          </a:p>
        </p:txBody>
      </p:sp>
    </p:spTree>
    <p:extLst>
      <p:ext uri="{BB962C8B-B14F-4D97-AF65-F5344CB8AC3E}">
        <p14:creationId xmlns:p14="http://schemas.microsoft.com/office/powerpoint/2010/main" val="2266716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A3B6B-1573-DC46-B5AA-2E72945DEAAE}"/>
              </a:ext>
            </a:extLst>
          </p:cNvPr>
          <p:cNvSpPr>
            <a:spLocks noGrp="1"/>
          </p:cNvSpPr>
          <p:nvPr>
            <p:ph type="title"/>
          </p:nvPr>
        </p:nvSpPr>
        <p:spPr/>
        <p:txBody>
          <a:bodyPr/>
          <a:lstStyle/>
          <a:p>
            <a:r>
              <a:rPr lang="en-US" dirty="0"/>
              <a:t>Bootstrap Roadmap</a:t>
            </a:r>
          </a:p>
        </p:txBody>
      </p:sp>
      <p:graphicFrame>
        <p:nvGraphicFramePr>
          <p:cNvPr id="15" name="Content Placeholder 14">
            <a:extLst>
              <a:ext uri="{FF2B5EF4-FFF2-40B4-BE49-F238E27FC236}">
                <a16:creationId xmlns:a16="http://schemas.microsoft.com/office/drawing/2014/main" id="{10D3B138-ED64-504B-89E3-C606D1347BFE}"/>
              </a:ext>
            </a:extLst>
          </p:cNvPr>
          <p:cNvGraphicFramePr>
            <a:graphicFrameLocks noGrp="1"/>
          </p:cNvGraphicFramePr>
          <p:nvPr>
            <p:ph idx="1"/>
            <p:extLst>
              <p:ext uri="{D42A27DB-BD31-4B8C-83A1-F6EECF244321}">
                <p14:modId xmlns:p14="http://schemas.microsoft.com/office/powerpoint/2010/main" val="3811780454"/>
              </p:ext>
            </p:extLst>
          </p:nvPr>
        </p:nvGraphicFramePr>
        <p:xfrm>
          <a:off x="573088" y="1006475"/>
          <a:ext cx="8004175" cy="3667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3206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A57A-54C4-5942-A304-C7ED88C3BF97}"/>
              </a:ext>
            </a:extLst>
          </p:cNvPr>
          <p:cNvSpPr>
            <a:spLocks noGrp="1"/>
          </p:cNvSpPr>
          <p:nvPr>
            <p:ph type="title"/>
          </p:nvPr>
        </p:nvSpPr>
        <p:spPr/>
        <p:txBody>
          <a:bodyPr/>
          <a:lstStyle/>
          <a:p>
            <a:r>
              <a:rPr lang="en-US" sz="2800" dirty="0"/>
              <a:t>Security of Data Remains Top Consumer Concern</a:t>
            </a:r>
          </a:p>
        </p:txBody>
      </p:sp>
      <p:pic>
        <p:nvPicPr>
          <p:cNvPr id="1026" name="Picture 2" descr="PR News | Data Privacy, Security Now Top Consumer Concerns - Wed., Jun. 9,  2021">
            <a:extLst>
              <a:ext uri="{FF2B5EF4-FFF2-40B4-BE49-F238E27FC236}">
                <a16:creationId xmlns:a16="http://schemas.microsoft.com/office/drawing/2014/main" id="{56F336C9-50CC-9060-DC6B-3E9407A62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029" y="994229"/>
            <a:ext cx="2481773" cy="3468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729A1-67C0-5B49-C54D-9031543F8324}"/>
              </a:ext>
            </a:extLst>
          </p:cNvPr>
          <p:cNvPicPr>
            <a:picLocks noChangeAspect="1"/>
          </p:cNvPicPr>
          <p:nvPr/>
        </p:nvPicPr>
        <p:blipFill>
          <a:blip r:embed="rId4"/>
          <a:stretch>
            <a:fillRect/>
          </a:stretch>
        </p:blipFill>
        <p:spPr>
          <a:xfrm>
            <a:off x="4520642" y="4441374"/>
            <a:ext cx="907701" cy="274421"/>
          </a:xfrm>
          <a:prstGeom prst="rect">
            <a:avLst/>
          </a:prstGeom>
        </p:spPr>
      </p:pic>
    </p:spTree>
    <p:extLst>
      <p:ext uri="{BB962C8B-B14F-4D97-AF65-F5344CB8AC3E}">
        <p14:creationId xmlns:p14="http://schemas.microsoft.com/office/powerpoint/2010/main" val="3755560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02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F13F-D83F-0145-B765-E14F84E6A020}"/>
              </a:ext>
            </a:extLst>
          </p:cNvPr>
          <p:cNvSpPr>
            <a:spLocks noGrp="1"/>
          </p:cNvSpPr>
          <p:nvPr>
            <p:ph type="title"/>
          </p:nvPr>
        </p:nvSpPr>
        <p:spPr/>
        <p:txBody>
          <a:bodyPr/>
          <a:lstStyle/>
          <a:p>
            <a:r>
              <a:rPr lang="en-US" dirty="0"/>
              <a:t>There Is Awareness and Worry…</a:t>
            </a:r>
          </a:p>
        </p:txBody>
      </p:sp>
      <p:sp>
        <p:nvSpPr>
          <p:cNvPr id="3" name="Content Placeholder 2">
            <a:extLst>
              <a:ext uri="{FF2B5EF4-FFF2-40B4-BE49-F238E27FC236}">
                <a16:creationId xmlns:a16="http://schemas.microsoft.com/office/drawing/2014/main" id="{8E40CDD4-A170-CA4F-81B0-AFA92AB5E602}"/>
              </a:ext>
            </a:extLst>
          </p:cNvPr>
          <p:cNvSpPr>
            <a:spLocks noGrp="1"/>
          </p:cNvSpPr>
          <p:nvPr>
            <p:ph idx="1"/>
          </p:nvPr>
        </p:nvSpPr>
        <p:spPr>
          <a:xfrm>
            <a:off x="3283528" y="1369219"/>
            <a:ext cx="5231822" cy="3263504"/>
          </a:xfrm>
        </p:spPr>
        <p:txBody>
          <a:bodyPr>
            <a:normAutofit/>
          </a:bodyPr>
          <a:lstStyle/>
          <a:p>
            <a:r>
              <a:rPr lang="en-US" sz="1800" dirty="0"/>
              <a:t>According to a 2021 study, 54% of people store their confidential data on a piece of paper.</a:t>
            </a:r>
          </a:p>
          <a:p>
            <a:pPr marL="0" indent="0">
              <a:buNone/>
            </a:pPr>
            <a:endParaRPr lang="en-US" sz="1800" dirty="0"/>
          </a:p>
          <a:p>
            <a:r>
              <a:rPr lang="en-US" sz="1800" dirty="0"/>
              <a:t>Some conclusions:</a:t>
            </a:r>
          </a:p>
          <a:p>
            <a:pPr lvl="1"/>
            <a:r>
              <a:rPr lang="en-US" sz="1500" dirty="0"/>
              <a:t>People worry about security of their most sensitive data</a:t>
            </a:r>
          </a:p>
          <a:p>
            <a:pPr lvl="1"/>
            <a:r>
              <a:rPr lang="en-US" sz="1500" dirty="0"/>
              <a:t>People recognize or perceive the computer and  cloud to be susceptible to cyber attacks and unsafe for storing sensitive data</a:t>
            </a:r>
          </a:p>
        </p:txBody>
      </p:sp>
      <p:pic>
        <p:nvPicPr>
          <p:cNvPr id="4" name="Picture 3">
            <a:extLst>
              <a:ext uri="{FF2B5EF4-FFF2-40B4-BE49-F238E27FC236}">
                <a16:creationId xmlns:a16="http://schemas.microsoft.com/office/drawing/2014/main" id="{A0876A50-4717-184E-9304-9441AE53BE6A}"/>
              </a:ext>
            </a:extLst>
          </p:cNvPr>
          <p:cNvPicPr>
            <a:picLocks noChangeAspect="1"/>
          </p:cNvPicPr>
          <p:nvPr/>
        </p:nvPicPr>
        <p:blipFill>
          <a:blip r:embed="rId2"/>
          <a:stretch>
            <a:fillRect/>
          </a:stretch>
        </p:blipFill>
        <p:spPr>
          <a:xfrm>
            <a:off x="628650" y="1345407"/>
            <a:ext cx="2534643" cy="3337430"/>
          </a:xfrm>
          <a:prstGeom prst="rect">
            <a:avLst/>
          </a:prstGeom>
          <a:ln>
            <a:solidFill>
              <a:schemeClr val="tx1"/>
            </a:solidFill>
          </a:ln>
        </p:spPr>
      </p:pic>
    </p:spTree>
    <p:extLst>
      <p:ext uri="{BB962C8B-B14F-4D97-AF65-F5344CB8AC3E}">
        <p14:creationId xmlns:p14="http://schemas.microsoft.com/office/powerpoint/2010/main" val="1690443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09CF-3478-FD44-8CDE-817F71E007C1}"/>
              </a:ext>
            </a:extLst>
          </p:cNvPr>
          <p:cNvSpPr>
            <a:spLocks noGrp="1"/>
          </p:cNvSpPr>
          <p:nvPr>
            <p:ph type="title"/>
          </p:nvPr>
        </p:nvSpPr>
        <p:spPr/>
        <p:txBody>
          <a:bodyPr/>
          <a:lstStyle/>
          <a:p>
            <a:r>
              <a:rPr lang="en-US" sz="3200" dirty="0"/>
              <a:t>Rapid Growth of ID &amp; Data Protection Solutions</a:t>
            </a:r>
          </a:p>
        </p:txBody>
      </p:sp>
      <p:graphicFrame>
        <p:nvGraphicFramePr>
          <p:cNvPr id="4" name="Content Placeholder 3">
            <a:extLst>
              <a:ext uri="{FF2B5EF4-FFF2-40B4-BE49-F238E27FC236}">
                <a16:creationId xmlns:a16="http://schemas.microsoft.com/office/drawing/2014/main" id="{61AE1C17-FF4A-6645-91F0-ED75A707025D}"/>
              </a:ext>
            </a:extLst>
          </p:cNvPr>
          <p:cNvGraphicFramePr>
            <a:graphicFrameLocks noGrp="1"/>
          </p:cNvGraphicFramePr>
          <p:nvPr>
            <p:ph idx="4294967295"/>
            <p:extLst>
              <p:ext uri="{D42A27DB-BD31-4B8C-83A1-F6EECF244321}">
                <p14:modId xmlns:p14="http://schemas.microsoft.com/office/powerpoint/2010/main" val="3310322400"/>
              </p:ext>
            </p:extLst>
          </p:nvPr>
        </p:nvGraphicFramePr>
        <p:xfrm>
          <a:off x="644434" y="1163638"/>
          <a:ext cx="7886700" cy="3706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BECD1D8-2A1E-1F41-85D0-6AD48C29B182}"/>
              </a:ext>
            </a:extLst>
          </p:cNvPr>
          <p:cNvSpPr txBox="1"/>
          <p:nvPr/>
        </p:nvSpPr>
        <p:spPr>
          <a:xfrm>
            <a:off x="5195454" y="1163782"/>
            <a:ext cx="2517036" cy="253916"/>
          </a:xfrm>
          <a:prstGeom prst="rect">
            <a:avLst/>
          </a:prstGeom>
          <a:noFill/>
          <a:ln>
            <a:solidFill>
              <a:srgbClr val="FF0000"/>
            </a:solidFill>
          </a:ln>
        </p:spPr>
        <p:txBody>
          <a:bodyPr wrap="none" rtlCol="0">
            <a:spAutoFit/>
          </a:bodyPr>
          <a:lstStyle/>
          <a:p>
            <a:r>
              <a:rPr lang="en-US" sz="1050" dirty="0">
                <a:solidFill>
                  <a:schemeClr val="bg1">
                    <a:lumMod val="50000"/>
                  </a:schemeClr>
                </a:solidFill>
              </a:rPr>
              <a:t>Antivirus (</a:t>
            </a:r>
            <a:r>
              <a:rPr lang="en-US" sz="1050" dirty="0">
                <a:solidFill>
                  <a:schemeClr val="bg1">
                    <a:lumMod val="50000"/>
                  </a:schemeClr>
                </a:solidFill>
                <a:hlinkClick r:id="rId8"/>
              </a:rPr>
              <a:t>$1.8B USD</a:t>
            </a:r>
            <a:r>
              <a:rPr lang="en-US" sz="1050" dirty="0">
                <a:solidFill>
                  <a:schemeClr val="bg1">
                    <a:lumMod val="50000"/>
                  </a:schemeClr>
                </a:solidFill>
              </a:rPr>
              <a:t> US TAM, Flat growth)</a:t>
            </a:r>
          </a:p>
        </p:txBody>
      </p:sp>
      <p:sp>
        <p:nvSpPr>
          <p:cNvPr id="7" name="TextBox 6">
            <a:extLst>
              <a:ext uri="{FF2B5EF4-FFF2-40B4-BE49-F238E27FC236}">
                <a16:creationId xmlns:a16="http://schemas.microsoft.com/office/drawing/2014/main" id="{F9E98ECE-4145-454A-806F-EA998A1431CE}"/>
              </a:ext>
            </a:extLst>
          </p:cNvPr>
          <p:cNvSpPr txBox="1"/>
          <p:nvPr/>
        </p:nvSpPr>
        <p:spPr>
          <a:xfrm>
            <a:off x="6494318" y="2885209"/>
            <a:ext cx="1487908" cy="415498"/>
          </a:xfrm>
          <a:prstGeom prst="rect">
            <a:avLst/>
          </a:prstGeom>
          <a:noFill/>
          <a:ln>
            <a:solidFill>
              <a:srgbClr val="FF0000"/>
            </a:solidFill>
          </a:ln>
        </p:spPr>
        <p:txBody>
          <a:bodyPr wrap="none" rtlCol="0">
            <a:spAutoFit/>
          </a:bodyPr>
          <a:lstStyle/>
          <a:p>
            <a:r>
              <a:rPr lang="en-US" sz="1050" dirty="0">
                <a:solidFill>
                  <a:schemeClr val="bg1">
                    <a:lumMod val="50000"/>
                  </a:schemeClr>
                </a:solidFill>
              </a:rPr>
              <a:t>Home Network Security</a:t>
            </a:r>
          </a:p>
          <a:p>
            <a:r>
              <a:rPr lang="en-US" sz="1050" dirty="0">
                <a:solidFill>
                  <a:schemeClr val="bg1">
                    <a:lumMod val="50000"/>
                  </a:schemeClr>
                </a:solidFill>
              </a:rPr>
              <a:t>VPN/</a:t>
            </a:r>
            <a:r>
              <a:rPr lang="en-US" sz="1050" dirty="0" err="1">
                <a:solidFill>
                  <a:schemeClr val="bg1">
                    <a:lumMod val="50000"/>
                  </a:schemeClr>
                </a:solidFill>
              </a:rPr>
              <a:t>WiFi</a:t>
            </a:r>
            <a:r>
              <a:rPr lang="en-US" sz="1050" dirty="0">
                <a:solidFill>
                  <a:schemeClr val="bg1">
                    <a:lumMod val="50000"/>
                  </a:schemeClr>
                </a:solidFill>
              </a:rPr>
              <a:t> Security</a:t>
            </a:r>
          </a:p>
        </p:txBody>
      </p:sp>
      <p:sp>
        <p:nvSpPr>
          <p:cNvPr id="8" name="TextBox 7">
            <a:extLst>
              <a:ext uri="{FF2B5EF4-FFF2-40B4-BE49-F238E27FC236}">
                <a16:creationId xmlns:a16="http://schemas.microsoft.com/office/drawing/2014/main" id="{63281ED2-D2ED-0541-B412-C60F2CCBFB4F}"/>
              </a:ext>
            </a:extLst>
          </p:cNvPr>
          <p:cNvSpPr txBox="1"/>
          <p:nvPr/>
        </p:nvSpPr>
        <p:spPr>
          <a:xfrm>
            <a:off x="244930" y="2642834"/>
            <a:ext cx="2404754" cy="738664"/>
          </a:xfrm>
          <a:prstGeom prst="rect">
            <a:avLst/>
          </a:prstGeom>
          <a:noFill/>
          <a:ln>
            <a:solidFill>
              <a:srgbClr val="FF0000"/>
            </a:solidFill>
          </a:ln>
        </p:spPr>
        <p:txBody>
          <a:bodyPr wrap="square" rtlCol="0">
            <a:spAutoFit/>
          </a:bodyPr>
          <a:lstStyle/>
          <a:p>
            <a:r>
              <a:rPr lang="en-US" sz="1050" dirty="0">
                <a:solidFill>
                  <a:schemeClr val="bg1">
                    <a:lumMod val="50000"/>
                  </a:schemeClr>
                </a:solidFill>
              </a:rPr>
              <a:t>Data Encryption</a:t>
            </a:r>
          </a:p>
          <a:p>
            <a:r>
              <a:rPr lang="en-US" sz="1050" dirty="0">
                <a:solidFill>
                  <a:schemeClr val="bg1">
                    <a:lumMod val="50000"/>
                  </a:schemeClr>
                </a:solidFill>
              </a:rPr>
              <a:t>Secure Data Storage</a:t>
            </a:r>
          </a:p>
          <a:p>
            <a:r>
              <a:rPr lang="en-US" sz="1050" dirty="0">
                <a:solidFill>
                  <a:schemeClr val="bg1">
                    <a:lumMod val="50000"/>
                  </a:schemeClr>
                </a:solidFill>
              </a:rPr>
              <a:t>Password </a:t>
            </a:r>
            <a:r>
              <a:rPr lang="en-US" sz="1050" dirty="0" err="1">
                <a:solidFill>
                  <a:schemeClr val="bg1">
                    <a:lumMod val="50000"/>
                  </a:schemeClr>
                </a:solidFill>
              </a:rPr>
              <a:t>Mgmt</a:t>
            </a:r>
            <a:r>
              <a:rPr lang="en-US" sz="1050" dirty="0">
                <a:solidFill>
                  <a:schemeClr val="bg1">
                    <a:lumMod val="50000"/>
                  </a:schemeClr>
                </a:solidFill>
              </a:rPr>
              <a:t> ($900M USD 2020 global TAM, 20% CAGR)</a:t>
            </a:r>
          </a:p>
        </p:txBody>
      </p:sp>
      <p:sp>
        <p:nvSpPr>
          <p:cNvPr id="9" name="TextBox 8">
            <a:extLst>
              <a:ext uri="{FF2B5EF4-FFF2-40B4-BE49-F238E27FC236}">
                <a16:creationId xmlns:a16="http://schemas.microsoft.com/office/drawing/2014/main" id="{6A374FC3-9A71-1648-B5E8-7211954EE053}"/>
              </a:ext>
            </a:extLst>
          </p:cNvPr>
          <p:cNvSpPr txBox="1"/>
          <p:nvPr/>
        </p:nvSpPr>
        <p:spPr>
          <a:xfrm>
            <a:off x="707029" y="4160203"/>
            <a:ext cx="3002824" cy="577081"/>
          </a:xfrm>
          <a:prstGeom prst="rect">
            <a:avLst/>
          </a:prstGeom>
          <a:noFill/>
          <a:ln>
            <a:solidFill>
              <a:srgbClr val="FF0000"/>
            </a:solidFill>
          </a:ln>
        </p:spPr>
        <p:txBody>
          <a:bodyPr wrap="square" rtlCol="0">
            <a:spAutoFit/>
          </a:bodyPr>
          <a:lstStyle/>
          <a:p>
            <a:r>
              <a:rPr lang="en-US" sz="1050" dirty="0">
                <a:solidFill>
                  <a:schemeClr val="bg1">
                    <a:lumMod val="50000"/>
                  </a:schemeClr>
                </a:solidFill>
              </a:rPr>
              <a:t>ID Recovery Service ($10B USD 2022 global TAM, 9.4% CAGR)</a:t>
            </a:r>
          </a:p>
          <a:p>
            <a:r>
              <a:rPr lang="en-US" sz="1050" dirty="0">
                <a:solidFill>
                  <a:schemeClr val="bg1">
                    <a:lumMod val="50000"/>
                  </a:schemeClr>
                </a:solidFill>
              </a:rPr>
              <a:t>Data Broker Removal Service</a:t>
            </a:r>
          </a:p>
        </p:txBody>
      </p:sp>
      <p:sp>
        <p:nvSpPr>
          <p:cNvPr id="3" name="TextBox 2">
            <a:extLst>
              <a:ext uri="{FF2B5EF4-FFF2-40B4-BE49-F238E27FC236}">
                <a16:creationId xmlns:a16="http://schemas.microsoft.com/office/drawing/2014/main" id="{F484B91F-1C70-A14C-B187-3E0050ED9D7D}"/>
              </a:ext>
            </a:extLst>
          </p:cNvPr>
          <p:cNvSpPr txBox="1"/>
          <p:nvPr/>
        </p:nvSpPr>
        <p:spPr>
          <a:xfrm>
            <a:off x="5250873" y="4498588"/>
            <a:ext cx="3499676" cy="207749"/>
          </a:xfrm>
          <a:prstGeom prst="rect">
            <a:avLst/>
          </a:prstGeom>
          <a:noFill/>
        </p:spPr>
        <p:txBody>
          <a:bodyPr wrap="none" rtlCol="0">
            <a:spAutoFit/>
          </a:bodyPr>
          <a:lstStyle/>
          <a:p>
            <a:r>
              <a:rPr lang="en-US" sz="750" dirty="0"/>
              <a:t>https://</a:t>
            </a:r>
            <a:r>
              <a:rPr lang="en-US" sz="750" dirty="0" err="1"/>
              <a:t>www.consumer.ftc.gov</a:t>
            </a:r>
            <a:r>
              <a:rPr lang="en-US" sz="750" dirty="0"/>
              <a:t>/articles/protect-your-personal-information-and-data</a:t>
            </a:r>
          </a:p>
        </p:txBody>
      </p:sp>
      <p:sp>
        <p:nvSpPr>
          <p:cNvPr id="5" name="Rectangle 4">
            <a:extLst>
              <a:ext uri="{FF2B5EF4-FFF2-40B4-BE49-F238E27FC236}">
                <a16:creationId xmlns:a16="http://schemas.microsoft.com/office/drawing/2014/main" id="{72FA8C56-5771-AE48-DE9E-6B1B9DA8F59C}"/>
              </a:ext>
            </a:extLst>
          </p:cNvPr>
          <p:cNvSpPr/>
          <p:nvPr/>
        </p:nvSpPr>
        <p:spPr>
          <a:xfrm>
            <a:off x="104503" y="2168164"/>
            <a:ext cx="8004175" cy="2702285"/>
          </a:xfrm>
          <a:prstGeom prst="rect">
            <a:avLst/>
          </a:prstGeom>
          <a:noFill/>
          <a:ln w="38100">
            <a:solidFill>
              <a:schemeClr val="tx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42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47C04B-4204-1147-AA86-C5A7113B0FC7}"/>
              </a:ext>
            </a:extLst>
          </p:cNvPr>
          <p:cNvSpPr>
            <a:spLocks noGrp="1"/>
          </p:cNvSpPr>
          <p:nvPr>
            <p:ph type="title"/>
          </p:nvPr>
        </p:nvSpPr>
        <p:spPr/>
        <p:txBody>
          <a:bodyPr/>
          <a:lstStyle/>
          <a:p>
            <a:r>
              <a:rPr lang="en-US" sz="3200" dirty="0"/>
              <a:t>Much Data to be Secured (or be Stolen)</a:t>
            </a:r>
          </a:p>
        </p:txBody>
      </p:sp>
      <p:cxnSp>
        <p:nvCxnSpPr>
          <p:cNvPr id="12" name="Straight Connector 11">
            <a:extLst>
              <a:ext uri="{FF2B5EF4-FFF2-40B4-BE49-F238E27FC236}">
                <a16:creationId xmlns:a16="http://schemas.microsoft.com/office/drawing/2014/main" id="{2CA749FD-C2E4-6348-A6C5-00F04DADF98B}"/>
              </a:ext>
            </a:extLst>
          </p:cNvPr>
          <p:cNvCxnSpPr/>
          <p:nvPr/>
        </p:nvCxnSpPr>
        <p:spPr>
          <a:xfrm>
            <a:off x="6136481" y="855928"/>
            <a:ext cx="0" cy="3649313"/>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25A6232-C966-084E-B66E-758FCFB6B50B}"/>
              </a:ext>
            </a:extLst>
          </p:cNvPr>
          <p:cNvSpPr txBox="1"/>
          <p:nvPr/>
        </p:nvSpPr>
        <p:spPr>
          <a:xfrm>
            <a:off x="6355566" y="3216832"/>
            <a:ext cx="2605091" cy="1384995"/>
          </a:xfrm>
          <a:prstGeom prst="rect">
            <a:avLst/>
          </a:prstGeom>
          <a:noFill/>
        </p:spPr>
        <p:txBody>
          <a:bodyPr wrap="square" rtlCol="0">
            <a:spAutoFit/>
          </a:bodyPr>
          <a:lstStyle/>
          <a:p>
            <a:pPr algn="ctr"/>
            <a:r>
              <a:rPr lang="en-US" sz="1400" b="1" dirty="0"/>
              <a:t>Documents</a:t>
            </a:r>
          </a:p>
          <a:p>
            <a:pPr marL="257175" indent="-257175">
              <a:buFont typeface="Arial" panose="020B0604020202020204" pitchFamily="34" charset="0"/>
              <a:buChar char="•"/>
            </a:pPr>
            <a:endParaRPr lang="en-US" sz="1400" dirty="0"/>
          </a:p>
          <a:p>
            <a:pPr marL="257175" indent="-257175">
              <a:buFont typeface="Arial" panose="020B0604020202020204" pitchFamily="34" charset="0"/>
              <a:buChar char="•"/>
            </a:pPr>
            <a:r>
              <a:rPr lang="en-US" sz="1400" dirty="0"/>
              <a:t>Tax returns, credit card statements, etc.</a:t>
            </a:r>
          </a:p>
          <a:p>
            <a:pPr marL="257175" indent="-257175">
              <a:buFont typeface="Arial" panose="020B0604020202020204" pitchFamily="34" charset="0"/>
              <a:buChar char="•"/>
            </a:pPr>
            <a:endParaRPr lang="en-US" sz="1400" dirty="0"/>
          </a:p>
          <a:p>
            <a:pPr marL="257175" indent="-257175">
              <a:buFont typeface="Arial" panose="020B0604020202020204" pitchFamily="34" charset="0"/>
              <a:buChar char="•"/>
            </a:pPr>
            <a:endParaRPr lang="en-US" sz="1400" dirty="0"/>
          </a:p>
        </p:txBody>
      </p:sp>
      <p:cxnSp>
        <p:nvCxnSpPr>
          <p:cNvPr id="23" name="Straight Connector 22">
            <a:extLst>
              <a:ext uri="{FF2B5EF4-FFF2-40B4-BE49-F238E27FC236}">
                <a16:creationId xmlns:a16="http://schemas.microsoft.com/office/drawing/2014/main" id="{CC30290C-FD4E-E747-B2E7-A9E8A7A34453}"/>
              </a:ext>
            </a:extLst>
          </p:cNvPr>
          <p:cNvCxnSpPr/>
          <p:nvPr/>
        </p:nvCxnSpPr>
        <p:spPr>
          <a:xfrm>
            <a:off x="3006132" y="855928"/>
            <a:ext cx="0" cy="364931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E0447A1-C9C2-7D41-866A-1A2F94F27F0C}"/>
              </a:ext>
            </a:extLst>
          </p:cNvPr>
          <p:cNvSpPr txBox="1"/>
          <p:nvPr/>
        </p:nvSpPr>
        <p:spPr>
          <a:xfrm>
            <a:off x="3267119" y="3216832"/>
            <a:ext cx="2586426" cy="1600438"/>
          </a:xfrm>
          <a:prstGeom prst="rect">
            <a:avLst/>
          </a:prstGeom>
          <a:noFill/>
        </p:spPr>
        <p:txBody>
          <a:bodyPr wrap="square" rtlCol="0">
            <a:spAutoFit/>
          </a:bodyPr>
          <a:lstStyle/>
          <a:p>
            <a:pPr algn="ctr"/>
            <a:r>
              <a:rPr lang="en-US" sz="1400" b="1" dirty="0"/>
              <a:t>Personal information</a:t>
            </a:r>
          </a:p>
          <a:p>
            <a:pPr marL="257175" indent="-257175">
              <a:buFont typeface="Arial" panose="020B0604020202020204" pitchFamily="34" charset="0"/>
              <a:buChar char="•"/>
            </a:pPr>
            <a:endParaRPr lang="en-US" sz="1400" dirty="0"/>
          </a:p>
          <a:p>
            <a:pPr marL="257175" indent="-257175">
              <a:buFont typeface="Arial" panose="020B0604020202020204" pitchFamily="34" charset="0"/>
              <a:buChar char="•"/>
            </a:pPr>
            <a:r>
              <a:rPr lang="en-US" sz="1400" dirty="0"/>
              <a:t>Home addresses, email addresses, phone #’s, SSNs, birthdays, DLs, mother’s maiden name, medical records, etc.</a:t>
            </a:r>
          </a:p>
        </p:txBody>
      </p:sp>
      <p:sp>
        <p:nvSpPr>
          <p:cNvPr id="22" name="TextBox 21">
            <a:extLst>
              <a:ext uri="{FF2B5EF4-FFF2-40B4-BE49-F238E27FC236}">
                <a16:creationId xmlns:a16="http://schemas.microsoft.com/office/drawing/2014/main" id="{7CB8A422-9CFB-514C-AA3C-3FC1C7D72946}"/>
              </a:ext>
            </a:extLst>
          </p:cNvPr>
          <p:cNvSpPr txBox="1"/>
          <p:nvPr/>
        </p:nvSpPr>
        <p:spPr>
          <a:xfrm>
            <a:off x="438249" y="3216833"/>
            <a:ext cx="2396762" cy="1169551"/>
          </a:xfrm>
          <a:prstGeom prst="rect">
            <a:avLst/>
          </a:prstGeom>
          <a:noFill/>
        </p:spPr>
        <p:txBody>
          <a:bodyPr wrap="square" rtlCol="0">
            <a:spAutoFit/>
          </a:bodyPr>
          <a:lstStyle/>
          <a:p>
            <a:pPr algn="ctr"/>
            <a:r>
              <a:rPr lang="en-US" sz="1400" b="1" dirty="0"/>
              <a:t>Account credentials</a:t>
            </a:r>
          </a:p>
          <a:p>
            <a:pPr marL="257175" indent="-257175">
              <a:buFont typeface="Arial" panose="020B0604020202020204" pitchFamily="34" charset="0"/>
              <a:buChar char="•"/>
            </a:pPr>
            <a:endParaRPr lang="en-US" sz="1400" dirty="0"/>
          </a:p>
          <a:p>
            <a:pPr marL="257175" indent="-257175">
              <a:buFont typeface="Arial" panose="020B0604020202020204" pitchFamily="34" charset="0"/>
              <a:buChar char="•"/>
            </a:pPr>
            <a:r>
              <a:rPr lang="en-US" sz="1400" dirty="0"/>
              <a:t>Usernames, passwords, login security questions &amp; answers, etc.</a:t>
            </a:r>
          </a:p>
        </p:txBody>
      </p:sp>
      <p:pic>
        <p:nvPicPr>
          <p:cNvPr id="3074" name="Picture 2" descr="Username and Password Authentication">
            <a:extLst>
              <a:ext uri="{FF2B5EF4-FFF2-40B4-BE49-F238E27FC236}">
                <a16:creationId xmlns:a16="http://schemas.microsoft.com/office/drawing/2014/main" id="{EA27E050-5F26-154A-A11C-9AE42FD37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67" y="1201991"/>
            <a:ext cx="19145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CPA: What is Personal Information?">
            <a:extLst>
              <a:ext uri="{FF2B5EF4-FFF2-40B4-BE49-F238E27FC236}">
                <a16:creationId xmlns:a16="http://schemas.microsoft.com/office/drawing/2014/main" id="{F078AF38-7793-5E49-A46A-2E764EEDE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373" y="1203693"/>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0 Sensitive Documents You Should Shred Immediately - Shred On Site">
            <a:extLst>
              <a:ext uri="{FF2B5EF4-FFF2-40B4-BE49-F238E27FC236}">
                <a16:creationId xmlns:a16="http://schemas.microsoft.com/office/drawing/2014/main" id="{F221EE06-2B1F-204A-A918-B0C76447F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566" y="1201991"/>
            <a:ext cx="2571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86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089815-F374-7D42-B75B-329DC26C8D1D}"/>
              </a:ext>
            </a:extLst>
          </p:cNvPr>
          <p:cNvSpPr>
            <a:spLocks noGrp="1"/>
          </p:cNvSpPr>
          <p:nvPr>
            <p:ph type="ctrTitle"/>
          </p:nvPr>
        </p:nvSpPr>
        <p:spPr/>
        <p:txBody>
          <a:bodyPr/>
          <a:lstStyle/>
          <a:p>
            <a:r>
              <a:rPr lang="en-US" dirty="0"/>
              <a:t>Our Solution</a:t>
            </a:r>
            <a:br>
              <a:rPr lang="en-US" dirty="0"/>
            </a:br>
            <a:br>
              <a:rPr lang="en-US" dirty="0"/>
            </a:br>
            <a:endParaRPr lang="en-US" dirty="0"/>
          </a:p>
        </p:txBody>
      </p:sp>
    </p:spTree>
    <p:extLst>
      <p:ext uri="{BB962C8B-B14F-4D97-AF65-F5344CB8AC3E}">
        <p14:creationId xmlns:p14="http://schemas.microsoft.com/office/powerpoint/2010/main" val="218620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067ED-96DD-EF4A-B517-AB76B5D0930E}"/>
              </a:ext>
            </a:extLst>
          </p:cNvPr>
          <p:cNvSpPr>
            <a:spLocks noGrp="1"/>
          </p:cNvSpPr>
          <p:nvPr>
            <p:ph type="title"/>
          </p:nvPr>
        </p:nvSpPr>
        <p:spPr/>
        <p:txBody>
          <a:bodyPr/>
          <a:lstStyle/>
          <a:p>
            <a:r>
              <a:rPr lang="en-US" dirty="0"/>
              <a:t>Personal Data Security</a:t>
            </a:r>
          </a:p>
        </p:txBody>
      </p:sp>
      <p:sp>
        <p:nvSpPr>
          <p:cNvPr id="5" name="Content Placeholder 4">
            <a:extLst>
              <a:ext uri="{FF2B5EF4-FFF2-40B4-BE49-F238E27FC236}">
                <a16:creationId xmlns:a16="http://schemas.microsoft.com/office/drawing/2014/main" id="{B974AF61-F7C7-2544-B766-48A77A41E893}"/>
              </a:ext>
            </a:extLst>
          </p:cNvPr>
          <p:cNvSpPr>
            <a:spLocks noGrp="1"/>
          </p:cNvSpPr>
          <p:nvPr>
            <p:ph idx="1"/>
          </p:nvPr>
        </p:nvSpPr>
        <p:spPr/>
        <p:txBody>
          <a:bodyPr anchor="ctr">
            <a:normAutofit/>
          </a:bodyPr>
          <a:lstStyle/>
          <a:p>
            <a:pPr marL="0" indent="0" algn="ctr">
              <a:buNone/>
            </a:pPr>
            <a:r>
              <a:rPr lang="en-US" sz="4800" dirty="0">
                <a:latin typeface="Calibri" panose="020F0502020204030204" pitchFamily="34" charset="0"/>
                <a:cs typeface="Calibri" panose="020F0502020204030204" pitchFamily="34" charset="0"/>
              </a:rPr>
              <a:t>An </a:t>
            </a:r>
            <a:r>
              <a:rPr lang="en-US" sz="4800" b="1" i="1" dirty="0">
                <a:latin typeface="Calibri" panose="020F0502020204030204" pitchFamily="34" charset="0"/>
                <a:cs typeface="Calibri" panose="020F0502020204030204" pitchFamily="34" charset="0"/>
              </a:rPr>
              <a:t>easy way </a:t>
            </a:r>
            <a:r>
              <a:rPr lang="en-US" sz="4800" dirty="0">
                <a:latin typeface="Calibri" panose="020F0502020204030204" pitchFamily="34" charset="0"/>
                <a:cs typeface="Calibri" panose="020F0502020204030204" pitchFamily="34" charset="0"/>
              </a:rPr>
              <a:t>to </a:t>
            </a:r>
            <a:r>
              <a:rPr lang="en-US" sz="4800" b="1" i="1" dirty="0">
                <a:latin typeface="Calibri" panose="020F0502020204030204" pitchFamily="34" charset="0"/>
                <a:cs typeface="Calibri" panose="020F0502020204030204" pitchFamily="34" charset="0"/>
              </a:rPr>
              <a:t>organize &amp; secure</a:t>
            </a:r>
            <a:r>
              <a:rPr lang="en-US" sz="4800" dirty="0">
                <a:latin typeface="Calibri" panose="020F0502020204030204" pitchFamily="34" charset="0"/>
                <a:cs typeface="Calibri" panose="020F0502020204030204" pitchFamily="34" charset="0"/>
              </a:rPr>
              <a:t> your personal data</a:t>
            </a:r>
          </a:p>
        </p:txBody>
      </p:sp>
    </p:spTree>
    <p:extLst>
      <p:ext uri="{BB962C8B-B14F-4D97-AF65-F5344CB8AC3E}">
        <p14:creationId xmlns:p14="http://schemas.microsoft.com/office/powerpoint/2010/main" val="2413756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C58E3-34B8-C641-9DED-EF2CED638801}"/>
              </a:ext>
            </a:extLst>
          </p:cNvPr>
          <p:cNvSpPr>
            <a:spLocks noGrp="1"/>
          </p:cNvSpPr>
          <p:nvPr>
            <p:ph type="title"/>
          </p:nvPr>
        </p:nvSpPr>
        <p:spPr/>
        <p:txBody>
          <a:bodyPr>
            <a:noAutofit/>
          </a:bodyPr>
          <a:lstStyle/>
          <a:p>
            <a:r>
              <a:rPr lang="en-US" dirty="0"/>
              <a:t>Ideal Personal Data Lifecycle</a:t>
            </a:r>
          </a:p>
        </p:txBody>
      </p:sp>
      <p:graphicFrame>
        <p:nvGraphicFramePr>
          <p:cNvPr id="2" name="Content Placeholder 1">
            <a:extLst>
              <a:ext uri="{FF2B5EF4-FFF2-40B4-BE49-F238E27FC236}">
                <a16:creationId xmlns:a16="http://schemas.microsoft.com/office/drawing/2014/main" id="{027EDFB7-9FA9-A71D-74A0-B6C8F0081F2A}"/>
              </a:ext>
            </a:extLst>
          </p:cNvPr>
          <p:cNvGraphicFramePr>
            <a:graphicFrameLocks noGrp="1"/>
          </p:cNvGraphicFramePr>
          <p:nvPr>
            <p:ph idx="1"/>
            <p:extLst>
              <p:ext uri="{D42A27DB-BD31-4B8C-83A1-F6EECF244321}">
                <p14:modId xmlns:p14="http://schemas.microsoft.com/office/powerpoint/2010/main" val="3803504377"/>
              </p:ext>
            </p:extLst>
          </p:nvPr>
        </p:nvGraphicFramePr>
        <p:xfrm>
          <a:off x="573088" y="664728"/>
          <a:ext cx="8004175" cy="366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xplosion 2 2">
            <a:extLst>
              <a:ext uri="{FF2B5EF4-FFF2-40B4-BE49-F238E27FC236}">
                <a16:creationId xmlns:a16="http://schemas.microsoft.com/office/drawing/2014/main" id="{AB27BD3C-6F95-C666-B285-B8D63785C439}"/>
              </a:ext>
            </a:extLst>
          </p:cNvPr>
          <p:cNvSpPr/>
          <p:nvPr/>
        </p:nvSpPr>
        <p:spPr>
          <a:xfrm>
            <a:off x="5624950" y="2937168"/>
            <a:ext cx="3906982" cy="1910774"/>
          </a:xfrm>
          <a:prstGeom prst="irregularSeal2">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NOT happening consistently enough</a:t>
            </a:r>
          </a:p>
        </p:txBody>
      </p:sp>
    </p:spTree>
    <p:extLst>
      <p:ext uri="{BB962C8B-B14F-4D97-AF65-F5344CB8AC3E}">
        <p14:creationId xmlns:p14="http://schemas.microsoft.com/office/powerpoint/2010/main" val="398389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C58E3-34B8-C641-9DED-EF2CED638801}"/>
              </a:ext>
            </a:extLst>
          </p:cNvPr>
          <p:cNvSpPr>
            <a:spLocks noGrp="1"/>
          </p:cNvSpPr>
          <p:nvPr>
            <p:ph type="title"/>
          </p:nvPr>
        </p:nvSpPr>
        <p:spPr/>
        <p:txBody>
          <a:bodyPr>
            <a:normAutofit fontScale="90000"/>
          </a:bodyPr>
          <a:lstStyle/>
          <a:p>
            <a:r>
              <a:rPr lang="en-US" dirty="0"/>
              <a:t>Critical Solution Designs</a:t>
            </a:r>
          </a:p>
        </p:txBody>
      </p:sp>
      <p:graphicFrame>
        <p:nvGraphicFramePr>
          <p:cNvPr id="6" name="Content Placeholder 5">
            <a:extLst>
              <a:ext uri="{FF2B5EF4-FFF2-40B4-BE49-F238E27FC236}">
                <a16:creationId xmlns:a16="http://schemas.microsoft.com/office/drawing/2014/main" id="{6844B472-520C-4347-A8BE-7D50857FCB4E}"/>
              </a:ext>
            </a:extLst>
          </p:cNvPr>
          <p:cNvGraphicFramePr>
            <a:graphicFrameLocks noGrp="1"/>
          </p:cNvGraphicFramePr>
          <p:nvPr>
            <p:ph idx="4294967295"/>
            <p:extLst>
              <p:ext uri="{D42A27DB-BD31-4B8C-83A1-F6EECF244321}">
                <p14:modId xmlns:p14="http://schemas.microsoft.com/office/powerpoint/2010/main" val="2791916062"/>
              </p:ext>
            </p:extLst>
          </p:nvPr>
        </p:nvGraphicFramePr>
        <p:xfrm>
          <a:off x="609600" y="1370013"/>
          <a:ext cx="78867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4700424"/>
      </p:ext>
    </p:extLst>
  </p:cSld>
  <p:clrMapOvr>
    <a:masterClrMapping/>
  </p:clrMapOvr>
</p:sld>
</file>

<file path=ppt/theme/theme1.xml><?xml version="1.0" encoding="utf-8"?>
<a:theme xmlns:a="http://schemas.openxmlformats.org/drawingml/2006/main" name="PPT_Corporate_Template_150506">
  <a:themeElements>
    <a:clrScheme name="TM Final">
      <a:dk1>
        <a:srgbClr val="4D4D4F"/>
      </a:dk1>
      <a:lt1>
        <a:srgbClr val="FFFFFF"/>
      </a:lt1>
      <a:dk2>
        <a:srgbClr val="D71920"/>
      </a:dk2>
      <a:lt2>
        <a:srgbClr val="B01116"/>
      </a:lt2>
      <a:accent1>
        <a:srgbClr val="E6E7E8"/>
      </a:accent1>
      <a:accent2>
        <a:srgbClr val="F57B20"/>
      </a:accent2>
      <a:accent3>
        <a:srgbClr val="D60C8C"/>
      </a:accent3>
      <a:accent4>
        <a:srgbClr val="00A4E4"/>
      </a:accent4>
      <a:accent5>
        <a:srgbClr val="00467F"/>
      </a:accent5>
      <a:accent6>
        <a:srgbClr val="00A94F"/>
      </a:accent6>
      <a:hlink>
        <a:srgbClr val="B01116"/>
      </a:hlink>
      <a:folHlink>
        <a:srgbClr val="D719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rtlCol="0">
        <a:noAutofit/>
      </a:bodyPr>
      <a:lstStyle>
        <a:defPPr algn="l">
          <a:defRPr sz="2400" dirty="0">
            <a:solidFill>
              <a:schemeClr val="tx1"/>
            </a:solidFill>
            <a:latin typeface="Calibri"/>
            <a:cs typeface="Calibri"/>
          </a:defRPr>
        </a:defPPr>
      </a:lstStyle>
    </a:txDef>
  </a:objectDefaults>
  <a:extraClrSchemeLst/>
  <a:extLst>
    <a:ext uri="{05A4C25C-085E-4340-85A3-A5531E510DB2}">
      <thm15:themeFamily xmlns:thm15="http://schemas.microsoft.com/office/thememl/2012/main" name="TRM_Corporate_PPT_Template_v3.0" id="{CF5A6C6B-DCA5-6A46-AA36-9F51B21DF453}" vid="{D4CCF9B2-A650-744F-B57E-0385A94405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PPT_Corporate_Template_150506</Template>
  <TotalTime>2902</TotalTime>
  <Words>2030</Words>
  <Application>Microsoft Macintosh PowerPoint</Application>
  <PresentationFormat>On-screen Show (16:9)</PresentationFormat>
  <Paragraphs>183</Paragraphs>
  <Slides>20</Slides>
  <Notes>10</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PPT_Corporate_Template_150506</vt:lpstr>
      <vt:lpstr>Sensitive Data Security for Consumers</vt:lpstr>
      <vt:lpstr>Security of Data Remains Top Consumer Concern</vt:lpstr>
      <vt:lpstr>There Is Awareness and Worry…</vt:lpstr>
      <vt:lpstr>Rapid Growth of ID &amp; Data Protection Solutions</vt:lpstr>
      <vt:lpstr>Much Data to be Secured (or be Stolen)</vt:lpstr>
      <vt:lpstr>Our Solution  </vt:lpstr>
      <vt:lpstr>Personal Data Security</vt:lpstr>
      <vt:lpstr>Ideal Personal Data Lifecycle</vt:lpstr>
      <vt:lpstr>Critical Solution Designs</vt:lpstr>
      <vt:lpstr>Complements Other Security Solutions</vt:lpstr>
      <vt:lpstr>DEMO  </vt:lpstr>
      <vt:lpstr>Demo Scenario</vt:lpstr>
      <vt:lpstr>Execution Plan  </vt:lpstr>
      <vt:lpstr>We Believe….</vt:lpstr>
      <vt:lpstr>Consumers Are Willing to Pay</vt:lpstr>
      <vt:lpstr>Estimated Total Addressable Market (Global)</vt:lpstr>
      <vt:lpstr>Why Trend</vt:lpstr>
      <vt:lpstr>Trend Micro ID Protection Solution</vt:lpstr>
      <vt:lpstr>Bootstrap Roadmap</vt:lpstr>
      <vt:lpstr>PowerPoint Presentation</vt:lpstr>
    </vt:vector>
  </TitlesOfParts>
  <Manager/>
  <Company>Trend Micro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Trend Micro</dc:creator>
  <cp:keywords/>
  <dc:description/>
  <cp:lastModifiedBy>Charles Cheng (RD-US)</cp:lastModifiedBy>
  <cp:revision>416</cp:revision>
  <cp:lastPrinted>2014-12-02T16:05:38Z</cp:lastPrinted>
  <dcterms:created xsi:type="dcterms:W3CDTF">2019-02-27T23:19:28Z</dcterms:created>
  <dcterms:modified xsi:type="dcterms:W3CDTF">2022-05-17T18:15:33Z</dcterms:modified>
  <cp:category/>
</cp:coreProperties>
</file>